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notesSlides/notesSlide3.xml" ContentType="application/vnd.openxmlformats-officedocument.presentationml.notesSlide+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notesSlides/notesSlide7.xml" ContentType="application/vnd.openxmlformats-officedocument.presentationml.notesSlide+xml"/>
  <Override PartName="/ppt/tags/tag13.xml" ContentType="application/vnd.openxmlformats-officedocument.presentationml.tags+xml"/>
  <Override PartName="/ppt/notesSlides/notesSlide8.xml" ContentType="application/vnd.openxmlformats-officedocument.presentationml.notesSlide+xml"/>
  <Override PartName="/ppt/tags/tag14.xml" ContentType="application/vnd.openxmlformats-officedocument.presentationml.tags+xml"/>
  <Override PartName="/ppt/notesSlides/notesSlide9.xml" ContentType="application/vnd.openxmlformats-officedocument.presentationml.notesSlide+xml"/>
  <Override PartName="/ppt/tags/tag15.xml" ContentType="application/vnd.openxmlformats-officedocument.presentationml.tags+xml"/>
  <Override PartName="/ppt/notesSlides/notesSlide10.xml" ContentType="application/vnd.openxmlformats-officedocument.presentationml.notesSlide+xml"/>
  <Override PartName="/ppt/tags/tag16.xml" ContentType="application/vnd.openxmlformats-officedocument.presentationml.tags+xml"/>
  <Override PartName="/ppt/notesSlides/notesSlide11.xml" ContentType="application/vnd.openxmlformats-officedocument.presentationml.notesSlide+xml"/>
  <Override PartName="/ppt/tags/tag17.xml" ContentType="application/vnd.openxmlformats-officedocument.presentationml.tags+xml"/>
  <Override PartName="/ppt/notesSlides/notesSlide12.xml" ContentType="application/vnd.openxmlformats-officedocument.presentationml.notesSlide+xml"/>
  <Override PartName="/ppt/tags/tag18.xml" ContentType="application/vnd.openxmlformats-officedocument.presentationml.tags+xml"/>
  <Override PartName="/ppt/notesSlides/notesSlide13.xml" ContentType="application/vnd.openxmlformats-officedocument.presentationml.notesSlide+xml"/>
  <Override PartName="/ppt/tags/tag19.xml" ContentType="application/vnd.openxmlformats-officedocument.presentationml.tags+xml"/>
  <Override PartName="/ppt/notesSlides/notesSlide14.xml" ContentType="application/vnd.openxmlformats-officedocument.presentationml.notesSlide+xml"/>
  <Override PartName="/ppt/tags/tag20.xml" ContentType="application/vnd.openxmlformats-officedocument.presentationml.tags+xml"/>
  <Override PartName="/ppt/notesSlides/notesSlide15.xml" ContentType="application/vnd.openxmlformats-officedocument.presentationml.notesSlide+xml"/>
  <Override PartName="/ppt/tags/tag21.xml" ContentType="application/vnd.openxmlformats-officedocument.presentationml.tags+xml"/>
  <Override PartName="/ppt/notesSlides/notesSlide16.xml" ContentType="application/vnd.openxmlformats-officedocument.presentationml.notesSlide+xml"/>
  <Override PartName="/ppt/tags/tag22.xml" ContentType="application/vnd.openxmlformats-officedocument.presentationml.tags+xml"/>
  <Override PartName="/ppt/notesSlides/notesSlide17.xml" ContentType="application/vnd.openxmlformats-officedocument.presentationml.notesSlide+xml"/>
  <Override PartName="/ppt/tags/tag23.xml" ContentType="application/vnd.openxmlformats-officedocument.presentationml.tags+xml"/>
  <Override PartName="/ppt/notesSlides/notesSlide18.xml" ContentType="application/vnd.openxmlformats-officedocument.presentationml.notesSlide+xml"/>
  <Override PartName="/ppt/tags/tag24.xml" ContentType="application/vnd.openxmlformats-officedocument.presentationml.tags+xml"/>
  <Override PartName="/ppt/notesSlides/notesSlide19.xml" ContentType="application/vnd.openxmlformats-officedocument.presentationml.notesSlide+xml"/>
  <Override PartName="/ppt/tags/tag25.xml" ContentType="application/vnd.openxmlformats-officedocument.presentationml.tags+xml"/>
  <Override PartName="/ppt/notesSlides/notesSlide20.xml" ContentType="application/vnd.openxmlformats-officedocument.presentationml.notesSlide+xml"/>
  <Override PartName="/ppt/tags/tag26.xml" ContentType="application/vnd.openxmlformats-officedocument.presentationml.tags+xml"/>
  <Override PartName="/ppt/notesSlides/notesSlide21.xml" ContentType="application/vnd.openxmlformats-officedocument.presentationml.notesSlide+xml"/>
  <Override PartName="/ppt/tags/tag27.xml" ContentType="application/vnd.openxmlformats-officedocument.presentationml.tags+xml"/>
  <Override PartName="/ppt/notesSlides/notesSlide22.xml" ContentType="application/vnd.openxmlformats-officedocument.presentationml.notesSlide+xml"/>
  <Override PartName="/ppt/tags/tag28.xml" ContentType="application/vnd.openxmlformats-officedocument.presentationml.tags+xml"/>
  <Override PartName="/ppt/notesSlides/notesSlide23.xml" ContentType="application/vnd.openxmlformats-officedocument.presentationml.notesSlide+xml"/>
  <Override PartName="/ppt/tags/tag29.xml" ContentType="application/vnd.openxmlformats-officedocument.presentationml.tags+xml"/>
  <Override PartName="/ppt/notesSlides/notesSlide24.xml" ContentType="application/vnd.openxmlformats-officedocument.presentationml.notesSlide+xml"/>
  <Override PartName="/ppt/tags/tag30.xml" ContentType="application/vnd.openxmlformats-officedocument.presentationml.tags+xml"/>
  <Override PartName="/ppt/notesSlides/notesSlide25.xml" ContentType="application/vnd.openxmlformats-officedocument.presentationml.notesSlide+xml"/>
  <Override PartName="/ppt/tags/tag31.xml" ContentType="application/vnd.openxmlformats-officedocument.presentationml.tags+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handoutMasterIdLst>
    <p:handoutMasterId r:id="rId30"/>
  </p:handoutMasterIdLst>
  <p:sldIdLst>
    <p:sldId id="256" r:id="rId2"/>
    <p:sldId id="267" r:id="rId3"/>
    <p:sldId id="315" r:id="rId4"/>
    <p:sldId id="316" r:id="rId5"/>
    <p:sldId id="317" r:id="rId6"/>
    <p:sldId id="258" r:id="rId7"/>
    <p:sldId id="260" r:id="rId8"/>
    <p:sldId id="281" r:id="rId9"/>
    <p:sldId id="318" r:id="rId10"/>
    <p:sldId id="320" r:id="rId11"/>
    <p:sldId id="338" r:id="rId12"/>
    <p:sldId id="339" r:id="rId13"/>
    <p:sldId id="340" r:id="rId14"/>
    <p:sldId id="282" r:id="rId15"/>
    <p:sldId id="301" r:id="rId16"/>
    <p:sldId id="302" r:id="rId17"/>
    <p:sldId id="280" r:id="rId18"/>
    <p:sldId id="284" r:id="rId19"/>
    <p:sldId id="286" r:id="rId20"/>
    <p:sldId id="287" r:id="rId21"/>
    <p:sldId id="288" r:id="rId22"/>
    <p:sldId id="289" r:id="rId23"/>
    <p:sldId id="290" r:id="rId24"/>
    <p:sldId id="303" r:id="rId25"/>
    <p:sldId id="304" r:id="rId26"/>
    <p:sldId id="270" r:id="rId27"/>
    <p:sldId id="276" r:id="rId28"/>
  </p:sldIdLst>
  <p:sldSz cx="12192000" cy="6858000"/>
  <p:notesSz cx="7104063" cy="10234613"/>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4">
          <p15:clr>
            <a:srgbClr val="A4A3A4"/>
          </p15:clr>
        </p15:guide>
        <p15:guide id="2" pos="385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3232"/>
    <a:srgbClr val="B2B2B2"/>
    <a:srgbClr val="A0CFE7"/>
    <a:srgbClr val="F9EFC1"/>
    <a:srgbClr val="FBFBFD"/>
    <a:srgbClr val="DDD4DF"/>
    <a:srgbClr val="B16B84"/>
    <a:srgbClr val="202020"/>
    <a:srgbClr val="CC3300"/>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30" autoAdjust="0"/>
    <p:restoredTop sz="69890"/>
  </p:normalViewPr>
  <p:slideViewPr>
    <p:cSldViewPr snapToGrid="0" showGuides="1">
      <p:cViewPr varScale="1">
        <p:scale>
          <a:sx n="86" d="100"/>
          <a:sy n="86" d="100"/>
        </p:scale>
        <p:origin x="1656" y="200"/>
      </p:cViewPr>
      <p:guideLst>
        <p:guide orient="horz" pos="2154"/>
        <p:guide pos="3852"/>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2021/12/23</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t>2021/12/23</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13</a:t>
            </a:fld>
            <a:endParaRPr lang="zh-CN" altLang="en-US"/>
          </a:p>
        </p:txBody>
      </p:sp>
    </p:spTree>
    <p:extLst>
      <p:ext uri="{BB962C8B-B14F-4D97-AF65-F5344CB8AC3E}">
        <p14:creationId xmlns:p14="http://schemas.microsoft.com/office/powerpoint/2010/main" val="35266513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由于单个人的数据量较少，准确率分析同样采用一个</a:t>
            </a:r>
            <a:r>
              <a:rPr lang="en-US" sz="1200" b="0" i="0" u="none" strike="noStrike" kern="1200" dirty="0">
                <a:solidFill>
                  <a:schemeClr val="tx1"/>
                </a:solidFill>
                <a:effectLst/>
                <a:latin typeface="+mn-lt"/>
                <a:ea typeface="+mn-ea"/>
                <a:cs typeface="+mn-cs"/>
              </a:rPr>
              <a:t>round/</a:t>
            </a:r>
            <a:r>
              <a:rPr lang="zh-CN" altLang="en-US" sz="1200" b="0" i="0" u="none" strike="noStrike" kern="1200" dirty="0">
                <a:solidFill>
                  <a:schemeClr val="tx1"/>
                </a:solidFill>
                <a:effectLst/>
                <a:latin typeface="+mn-lt"/>
                <a:ea typeface="+mn-ea"/>
                <a:cs typeface="+mn-cs"/>
              </a:rPr>
              <a:t>一题所有人数据加和的方式。</a:t>
            </a:r>
          </a:p>
          <a:p>
            <a:r>
              <a:rPr lang="zh-CN" altLang="en-US" sz="1200" b="0" i="0" u="none" strike="noStrike" kern="1200" dirty="0">
                <a:solidFill>
                  <a:schemeClr val="tx1"/>
                </a:solidFill>
                <a:effectLst/>
                <a:latin typeface="+mn-lt"/>
                <a:ea typeface="+mn-ea"/>
                <a:cs typeface="+mn-cs"/>
              </a:rPr>
              <a:t>对于基础测试和图像测试，由于大家的准确率一直较高，因此无法得出较为明显的规律。只能看出，随着</a:t>
            </a:r>
            <a:r>
              <a:rPr lang="en-US" sz="1200" b="0" i="0" u="none" strike="noStrike" kern="1200" dirty="0">
                <a:solidFill>
                  <a:schemeClr val="tx1"/>
                </a:solidFill>
                <a:effectLst/>
                <a:latin typeface="+mn-lt"/>
                <a:ea typeface="+mn-ea"/>
                <a:cs typeface="+mn-cs"/>
              </a:rPr>
              <a:t>round</a:t>
            </a:r>
            <a:r>
              <a:rPr lang="zh-CN" altLang="en-US" sz="1200" b="0" i="0" u="none" strike="noStrike" kern="1200" dirty="0">
                <a:solidFill>
                  <a:schemeClr val="tx1"/>
                </a:solidFill>
                <a:effectLst/>
                <a:latin typeface="+mn-lt"/>
                <a:ea typeface="+mn-ea"/>
                <a:cs typeface="+mn-cs"/>
              </a:rPr>
              <a:t>的增多，大家对题目逐渐熟悉，准确率也有轻微上升。</a:t>
            </a:r>
          </a:p>
          <a:p>
            <a:br>
              <a:rPr lang="zh-CN" altLang="en-US" dirty="0"/>
            </a:br>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对于计算测试，结果分为了</a:t>
            </a:r>
            <a:r>
              <a:rPr lang="en-US" altLang="zh-CN" sz="1200" b="0" i="0" u="none" strike="noStrike" kern="1200" dirty="0">
                <a:solidFill>
                  <a:schemeClr val="tx1"/>
                </a:solidFill>
                <a:effectLst/>
                <a:latin typeface="+mn-lt"/>
                <a:ea typeface="+mn-ea"/>
                <a:cs typeface="+mn-cs"/>
              </a:rPr>
              <a:t>6</a:t>
            </a:r>
            <a:r>
              <a:rPr lang="zh-CN" altLang="en-US" sz="1200" b="0" i="0" u="none" strike="noStrike" kern="1200" dirty="0">
                <a:solidFill>
                  <a:schemeClr val="tx1"/>
                </a:solidFill>
                <a:effectLst/>
                <a:latin typeface="+mn-lt"/>
                <a:ea typeface="+mn-ea"/>
                <a:cs typeface="+mn-cs"/>
              </a:rPr>
              <a:t>类：分别为无</a:t>
            </a:r>
            <a:r>
              <a:rPr lang="en-US" sz="1200" b="0" i="0" u="none" strike="noStrike" kern="1200" dirty="0">
                <a:solidFill>
                  <a:schemeClr val="tx1"/>
                </a:solidFill>
                <a:effectLst/>
                <a:latin typeface="+mn-lt"/>
                <a:ea typeface="+mn-ea"/>
                <a:cs typeface="+mn-cs"/>
              </a:rPr>
              <a:t>tips，</a:t>
            </a:r>
            <a:r>
              <a:rPr lang="zh-CN" altLang="en-US" sz="1200" b="0" i="0" u="none" strike="noStrike" kern="1200" dirty="0">
                <a:solidFill>
                  <a:schemeClr val="tx1"/>
                </a:solidFill>
                <a:effectLst/>
                <a:latin typeface="+mn-lt"/>
                <a:ea typeface="+mn-ea"/>
                <a:cs typeface="+mn-cs"/>
              </a:rPr>
              <a:t>有正确</a:t>
            </a:r>
            <a:r>
              <a:rPr lang="en-US" sz="1200" b="0" i="0" u="none" strike="noStrike" kern="1200" dirty="0">
                <a:solidFill>
                  <a:schemeClr val="tx1"/>
                </a:solidFill>
                <a:effectLst/>
                <a:latin typeface="+mn-lt"/>
                <a:ea typeface="+mn-ea"/>
                <a:cs typeface="+mn-cs"/>
              </a:rPr>
              <a:t>tips</a:t>
            </a:r>
            <a:r>
              <a:rPr lang="zh-CN" altLang="en-US" sz="1200" b="0" i="0" u="none" strike="noStrike" kern="1200" dirty="0">
                <a:solidFill>
                  <a:schemeClr val="tx1"/>
                </a:solidFill>
                <a:effectLst/>
                <a:latin typeface="+mn-lt"/>
                <a:ea typeface="+mn-ea"/>
                <a:cs typeface="+mn-cs"/>
              </a:rPr>
              <a:t>和有错误</a:t>
            </a:r>
            <a:r>
              <a:rPr lang="en-US" sz="1200" b="0" i="0" u="none" strike="noStrike" kern="1200" dirty="0">
                <a:solidFill>
                  <a:schemeClr val="tx1"/>
                </a:solidFill>
                <a:effectLst/>
                <a:latin typeface="+mn-lt"/>
                <a:ea typeface="+mn-ea"/>
                <a:cs typeface="+mn-cs"/>
              </a:rPr>
              <a:t>tips</a:t>
            </a:r>
            <a:r>
              <a:rPr lang="zh-CN" altLang="en-US" sz="1200" b="0" i="0" u="none" strike="noStrike" kern="1200" dirty="0">
                <a:solidFill>
                  <a:schemeClr val="tx1"/>
                </a:solidFill>
                <a:effectLst/>
                <a:latin typeface="+mn-lt"/>
                <a:ea typeface="+mn-ea"/>
                <a:cs typeface="+mn-cs"/>
              </a:rPr>
              <a:t>情况下回答正确和错误的次数。可以明显发现，在正确的</a:t>
            </a:r>
            <a:r>
              <a:rPr lang="en-US" sz="1200" b="0" i="0" u="none" strike="noStrike" kern="1200" dirty="0">
                <a:solidFill>
                  <a:schemeClr val="tx1"/>
                </a:solidFill>
                <a:effectLst/>
                <a:latin typeface="+mn-lt"/>
                <a:ea typeface="+mn-ea"/>
                <a:cs typeface="+mn-cs"/>
              </a:rPr>
              <a:t>tips</a:t>
            </a:r>
            <a:r>
              <a:rPr lang="zh-CN" altLang="en-US" sz="1200" b="0" i="0" u="none" strike="noStrike" kern="1200" dirty="0">
                <a:solidFill>
                  <a:schemeClr val="tx1"/>
                </a:solidFill>
                <a:effectLst/>
                <a:latin typeface="+mn-lt"/>
                <a:ea typeface="+mn-ea"/>
                <a:cs typeface="+mn-cs"/>
              </a:rPr>
              <a:t>帮助下，答对的人数在绝大多数情况下高于无</a:t>
            </a:r>
            <a:r>
              <a:rPr lang="en-US" sz="1200" b="0" i="0" u="none" strike="noStrike" kern="1200" dirty="0">
                <a:solidFill>
                  <a:schemeClr val="tx1"/>
                </a:solidFill>
                <a:effectLst/>
                <a:latin typeface="+mn-lt"/>
                <a:ea typeface="+mn-ea"/>
                <a:cs typeface="+mn-cs"/>
              </a:rPr>
              <a:t>tips</a:t>
            </a:r>
            <a:r>
              <a:rPr lang="zh-CN" altLang="en-US" sz="1200" b="0" i="0" u="none" strike="noStrike" kern="1200" dirty="0">
                <a:solidFill>
                  <a:schemeClr val="tx1"/>
                </a:solidFill>
                <a:effectLst/>
                <a:latin typeface="+mn-lt"/>
                <a:ea typeface="+mn-ea"/>
                <a:cs typeface="+mn-cs"/>
              </a:rPr>
              <a:t>和错误</a:t>
            </a:r>
            <a:r>
              <a:rPr lang="en-US" sz="1200" b="0" i="0" u="none" strike="noStrike" kern="1200" dirty="0">
                <a:solidFill>
                  <a:schemeClr val="tx1"/>
                </a:solidFill>
                <a:effectLst/>
                <a:latin typeface="+mn-lt"/>
                <a:ea typeface="+mn-ea"/>
                <a:cs typeface="+mn-cs"/>
              </a:rPr>
              <a:t>tips，</a:t>
            </a:r>
            <a:r>
              <a:rPr lang="zh-CN" altLang="en-US" sz="1200" b="0" i="0" u="none" strike="noStrike" kern="1200" dirty="0">
                <a:solidFill>
                  <a:schemeClr val="tx1"/>
                </a:solidFill>
                <a:effectLst/>
                <a:latin typeface="+mn-lt"/>
                <a:ea typeface="+mn-ea"/>
                <a:cs typeface="+mn-cs"/>
              </a:rPr>
              <a:t>而无</a:t>
            </a:r>
            <a:r>
              <a:rPr lang="en-US" sz="1200" b="0" i="0" u="none" strike="noStrike" kern="1200" dirty="0">
                <a:solidFill>
                  <a:schemeClr val="tx1"/>
                </a:solidFill>
                <a:effectLst/>
                <a:latin typeface="+mn-lt"/>
                <a:ea typeface="+mn-ea"/>
                <a:cs typeface="+mn-cs"/>
              </a:rPr>
              <a:t>tips</a:t>
            </a:r>
            <a:r>
              <a:rPr lang="zh-CN" altLang="en-US" sz="1200" b="0" i="0" u="none" strike="noStrike" kern="1200" dirty="0">
                <a:solidFill>
                  <a:schemeClr val="tx1"/>
                </a:solidFill>
                <a:effectLst/>
                <a:latin typeface="+mn-lt"/>
                <a:ea typeface="+mn-ea"/>
                <a:cs typeface="+mn-cs"/>
              </a:rPr>
              <a:t>和错误</a:t>
            </a:r>
            <a:r>
              <a:rPr lang="en-US" sz="1200" b="0" i="0" u="none" strike="noStrike" kern="1200" dirty="0">
                <a:solidFill>
                  <a:schemeClr val="tx1"/>
                </a:solidFill>
                <a:effectLst/>
                <a:latin typeface="+mn-lt"/>
                <a:ea typeface="+mn-ea"/>
                <a:cs typeface="+mn-cs"/>
              </a:rPr>
              <a:t>tips</a:t>
            </a:r>
            <a:r>
              <a:rPr lang="zh-CN" altLang="en-US" sz="1200" b="0" i="0" u="none" strike="noStrike" kern="1200" dirty="0">
                <a:solidFill>
                  <a:schemeClr val="tx1"/>
                </a:solidFill>
                <a:effectLst/>
                <a:latin typeface="+mn-lt"/>
                <a:ea typeface="+mn-ea"/>
                <a:cs typeface="+mn-cs"/>
              </a:rPr>
              <a:t>答对答错人数基本持平。说明在大家认真计算的时候，正确的</a:t>
            </a:r>
            <a:r>
              <a:rPr lang="en-US" sz="1200" b="0" i="0" u="none" strike="noStrike" kern="1200" dirty="0">
                <a:solidFill>
                  <a:schemeClr val="tx1"/>
                </a:solidFill>
                <a:effectLst/>
                <a:latin typeface="+mn-lt"/>
                <a:ea typeface="+mn-ea"/>
                <a:cs typeface="+mn-cs"/>
              </a:rPr>
              <a:t>tips</a:t>
            </a:r>
            <a:r>
              <a:rPr lang="zh-CN" altLang="en-US" sz="1200" b="0" i="0" u="none" strike="noStrike" kern="1200" dirty="0">
                <a:solidFill>
                  <a:schemeClr val="tx1"/>
                </a:solidFill>
                <a:effectLst/>
                <a:latin typeface="+mn-lt"/>
                <a:ea typeface="+mn-ea"/>
                <a:cs typeface="+mn-cs"/>
              </a:rPr>
              <a:t>可以助于提高准确率，而错误的</a:t>
            </a:r>
            <a:r>
              <a:rPr lang="en-US" sz="1200" b="0" i="0" u="none" strike="noStrike" kern="1200" dirty="0">
                <a:solidFill>
                  <a:schemeClr val="tx1"/>
                </a:solidFill>
                <a:effectLst/>
                <a:latin typeface="+mn-lt"/>
                <a:ea typeface="+mn-ea"/>
                <a:cs typeface="+mn-cs"/>
              </a:rPr>
              <a:t>tips</a:t>
            </a:r>
            <a:r>
              <a:rPr lang="zh-CN" altLang="en-US" sz="1200" b="0" i="0" u="none" strike="noStrike" kern="1200" dirty="0">
                <a:solidFill>
                  <a:schemeClr val="tx1"/>
                </a:solidFill>
                <a:effectLst/>
                <a:latin typeface="+mn-lt"/>
                <a:ea typeface="+mn-ea"/>
                <a:cs typeface="+mn-cs"/>
              </a:rPr>
              <a:t>对准确率无明显变化。综合反应时间来看，在有错误</a:t>
            </a:r>
            <a:r>
              <a:rPr lang="en-US" sz="1200" b="0" i="0" u="none" strike="noStrike" kern="1200" dirty="0">
                <a:solidFill>
                  <a:schemeClr val="tx1"/>
                </a:solidFill>
                <a:effectLst/>
                <a:latin typeface="+mn-lt"/>
                <a:ea typeface="+mn-ea"/>
                <a:cs typeface="+mn-cs"/>
              </a:rPr>
              <a:t>tips</a:t>
            </a:r>
            <a:r>
              <a:rPr lang="zh-CN" altLang="en-US" sz="1200" b="0" i="0" u="none" strike="noStrike" kern="1200" dirty="0">
                <a:solidFill>
                  <a:schemeClr val="tx1"/>
                </a:solidFill>
                <a:effectLst/>
                <a:latin typeface="+mn-lt"/>
                <a:ea typeface="+mn-ea"/>
                <a:cs typeface="+mn-cs"/>
              </a:rPr>
              <a:t>的时候，当大家得出答案与</a:t>
            </a:r>
            <a:r>
              <a:rPr lang="en-US" sz="1200" b="0" i="0" u="none" strike="noStrike" kern="1200" dirty="0">
                <a:solidFill>
                  <a:schemeClr val="tx1"/>
                </a:solidFill>
                <a:effectLst/>
                <a:latin typeface="+mn-lt"/>
                <a:ea typeface="+mn-ea"/>
                <a:cs typeface="+mn-cs"/>
              </a:rPr>
              <a:t>tips</a:t>
            </a:r>
            <a:r>
              <a:rPr lang="zh-CN" altLang="en-US" sz="1200" b="0" i="0" u="none" strike="noStrike" kern="1200" dirty="0">
                <a:solidFill>
                  <a:schemeClr val="tx1"/>
                </a:solidFill>
                <a:effectLst/>
                <a:latin typeface="+mn-lt"/>
                <a:ea typeface="+mn-ea"/>
                <a:cs typeface="+mn-cs"/>
              </a:rPr>
              <a:t>不同是会花额外时间进行验证，因此所花费时间较无</a:t>
            </a:r>
            <a:r>
              <a:rPr lang="en-US" sz="1200" b="0" i="0" u="none" strike="noStrike" kern="1200" dirty="0">
                <a:solidFill>
                  <a:schemeClr val="tx1"/>
                </a:solidFill>
                <a:effectLst/>
                <a:latin typeface="+mn-lt"/>
                <a:ea typeface="+mn-ea"/>
                <a:cs typeface="+mn-cs"/>
              </a:rPr>
              <a:t>tips</a:t>
            </a:r>
            <a:r>
              <a:rPr lang="zh-CN" altLang="en-US" sz="1200" b="0" i="0" u="none" strike="noStrike" kern="1200" dirty="0">
                <a:solidFill>
                  <a:schemeClr val="tx1"/>
                </a:solidFill>
                <a:effectLst/>
                <a:latin typeface="+mn-lt"/>
                <a:ea typeface="+mn-ea"/>
                <a:cs typeface="+mn-cs"/>
              </a:rPr>
              <a:t>更多而准确率持平。</a:t>
            </a:r>
          </a:p>
          <a:p>
            <a:br>
              <a:rPr lang="zh-CN" altLang="en-US" dirty="0"/>
            </a:br>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16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分析一：针对时间变化的分析</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直观视觉接收信息适应性强，随着</a:t>
            </a:r>
            <a:r>
              <a:rPr lang="en-US" altLang="zh-CN" dirty="0"/>
              <a:t>round</a:t>
            </a:r>
            <a:r>
              <a:rPr lang="zh-CN" altLang="en-US" dirty="0"/>
              <a:t>的增加时间呈明显下降趋势</a:t>
            </a: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涉及逻辑思考方面的时间较为稳定，不容易随着次数增加而减少</a:t>
            </a:r>
          </a:p>
          <a:p>
            <a:pPr marL="0" marR="0" indent="0" algn="l" defTabSz="914400" rtl="0" eaLnBrk="1" fontAlgn="auto" latinLnBrk="0" hangingPunct="1">
              <a:lnSpc>
                <a:spcPct val="100000"/>
              </a:lnSpc>
              <a:spcBef>
                <a:spcPts val="0"/>
              </a:spcBef>
              <a:spcAft>
                <a:spcPts val="0"/>
              </a:spcAft>
              <a:buClrTx/>
              <a:buSzTx/>
              <a:buFontTx/>
              <a:buNone/>
              <a:defRPr/>
            </a:pPr>
            <a:br>
              <a:rPr lang="zh-CN" altLang="en-US" dirty="0"/>
            </a:br>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a:t>
            </a:r>
            <a:r>
              <a:rPr lang="en-US" altLang="zh-CN" dirty="0"/>
              <a:t>1</a:t>
            </a:r>
            <a:r>
              <a:rPr lang="zh-CN" altLang="en-US" dirty="0"/>
              <a:t>）不同反馈对文字辨别的影响</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正向反馈可以明显促进认知的反应速度</a:t>
            </a: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中性反馈和负向反馈之间呈现出与预计不相同的结果，经分析，可能是由于每组测试的中性反馈存在一个不同语言的认知转变，从而可以间接得出不同语言的转换干扰的影响因子比视觉上的颜色干扰更大</a:t>
            </a:r>
          </a:p>
          <a:p>
            <a:pPr marL="0" marR="0" indent="0" algn="l" defTabSz="914400" rtl="0" eaLnBrk="1" fontAlgn="auto" latinLnBrk="0" hangingPunct="1">
              <a:lnSpc>
                <a:spcPct val="100000"/>
              </a:lnSpc>
              <a:spcBef>
                <a:spcPts val="0"/>
              </a:spcBef>
              <a:spcAft>
                <a:spcPts val="0"/>
              </a:spcAft>
              <a:buClrTx/>
              <a:buSzTx/>
              <a:buFontTx/>
              <a:buNone/>
              <a:defRPr/>
            </a:pPr>
            <a:br>
              <a:rPr lang="zh-CN" altLang="en-US" dirty="0"/>
            </a:br>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19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2</a:t>
            </a:r>
            <a:r>
              <a:rPr lang="zh-CN" altLang="en-US" dirty="0"/>
              <a:t>）探究不同反馈对图像识别的影响</a:t>
            </a:r>
            <a:endParaRPr lang="en-US" altLang="zh-CN" dirty="0"/>
          </a:p>
          <a:p>
            <a:endParaRPr lang="zh-CN" altLang="en-US" dirty="0"/>
          </a:p>
          <a:p>
            <a:r>
              <a:rPr lang="zh-CN" altLang="en-US" dirty="0"/>
              <a:t>无图片干扰的反应速度最快，而图像和文字为负反馈干扰时的反应速度最慢，整体符合预计期望</a:t>
            </a:r>
          </a:p>
          <a:p>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3</a:t>
            </a:r>
            <a:r>
              <a:rPr lang="zh-CN" altLang="en-US" dirty="0"/>
              <a:t>）探究不同反馈对逻辑思考的影响</a:t>
            </a:r>
            <a:endParaRPr lang="en-US" altLang="zh-CN" dirty="0"/>
          </a:p>
          <a:p>
            <a:endParaRPr lang="zh-CN" altLang="en-US" dirty="0"/>
          </a:p>
          <a:p>
            <a:r>
              <a:rPr lang="zh-CN" altLang="en-US" dirty="0"/>
              <a:t>无答案的中性反馈和错误答案的负向反馈所用时间差距较小，而正确答案的正向反馈带来的影响较大，明显带来促进的作用</a:t>
            </a:r>
          </a:p>
          <a:p>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21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从正中负反馈的影响分析</a:t>
            </a:r>
            <a:endParaRPr lang="en-US" altLang="zh-CN" dirty="0"/>
          </a:p>
          <a:p>
            <a:endParaRPr lang="zh-CN" altLang="en-US" dirty="0"/>
          </a:p>
          <a:p>
            <a:r>
              <a:rPr lang="zh-CN" altLang="en-US" dirty="0"/>
              <a:t>逻辑思考受到干扰的程度最大，规律性最强，而简单的颜色干扰程度最小，整体呈平稳波动；</a:t>
            </a:r>
          </a:p>
          <a:p>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22</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分析三：不同熟悉程度的语言受颜色干扰的分析</a:t>
            </a:r>
            <a:endParaRPr lang="en-US" altLang="zh-CN" dirty="0"/>
          </a:p>
          <a:p>
            <a:endParaRPr lang="zh-CN" altLang="en-US" dirty="0"/>
          </a:p>
          <a:p>
            <a:r>
              <a:rPr lang="zh-CN" altLang="en-US" dirty="0"/>
              <a:t>从整体反应速度来看，拼音的时间耗时最长，而中文和英语差距不大，和平时的接触频率呈相关变化趋势；而总体上中文和拼音受到正负干扰的影响较小，可能是因为语言接触时间的历史较长，反而不容易受到外界干扰。</a:t>
            </a:r>
          </a:p>
          <a:p>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23</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24</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如基础测试可以考虑增加“选出颜色对应的颜色文字”一类题目，题目出现顺序可以更加随机，有一些外在的干扰没有被排除，变量控制并没有达到完美效果</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实验原本的设计过于理想化</a:t>
            </a:r>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25</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实验表明各种负向刺激，都对人的认知反应时间有负面影响，程度与干扰类型有关；而至于正向刺激的促进作用，效果相较于负向偏不明显</a:t>
            </a:r>
            <a:endParaRPr lang="en-US" altLang="zh-CN" dirty="0"/>
          </a:p>
          <a:p>
            <a:endParaRPr lang="en-US" altLang="zh-CN" dirty="0"/>
          </a:p>
          <a:p>
            <a:r>
              <a:rPr lang="zh-CN" altLang="en-US" dirty="0"/>
              <a:t>人的认知反应速度随着时间的推移和实践次数的增加，都有一定的提升，而不同的认知目标提升程度则会有所不同</a:t>
            </a:r>
            <a:endParaRPr lang="en-US" altLang="zh-CN" dirty="0"/>
          </a:p>
          <a:p>
            <a:endParaRPr lang="en-US" altLang="zh-CN" dirty="0"/>
          </a:p>
          <a:p>
            <a:r>
              <a:rPr lang="zh-CN" altLang="en-US" dirty="0"/>
              <a:t>人对认知事物的熟悉程度和接纳度，也会影响到不同干扰的实际作用效果（针对语言）</a:t>
            </a:r>
            <a:r>
              <a:rPr lang="en-US" altLang="zh-CN" dirty="0"/>
              <a:t>;</a:t>
            </a:r>
            <a:r>
              <a:rPr lang="zh-CN" altLang="en-US" dirty="0"/>
              <a:t>而人的认知也是一个非常复杂的过程，其中会受到很多主观上的纠正和影响，不能简单模版化（针对计算题的提示）</a:t>
            </a:r>
          </a:p>
        </p:txBody>
      </p:sp>
      <p:sp>
        <p:nvSpPr>
          <p:cNvPr id="4" name="灯片编号占位符 3"/>
          <p:cNvSpPr>
            <a:spLocks noGrp="1"/>
          </p:cNvSpPr>
          <p:nvPr>
            <p:ph type="sldNum" sz="quarter" idx="10"/>
          </p:nvPr>
        </p:nvSpPr>
        <p:spPr/>
        <p:txBody>
          <a:bodyPr/>
          <a:lstStyle/>
          <a:p>
            <a:fld id="{85D0DACE-38E0-42D2-9336-2B707D34BC6D}" type="slidenum">
              <a:rPr lang="zh-CN" altLang="en-US" smtClean="0"/>
              <a:t>26</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27</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defRPr sz="6000">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2021/12/23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2021/12/23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2021/12/23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2021/12/23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2021/12/23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2021/12/23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2021/12/23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2021/12/23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2021/12/23</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2021/12/23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bg1">
                <a:lumMod val="95000"/>
              </a:schemeClr>
            </a:gs>
            <a:gs pos="100000">
              <a:schemeClr val="tx2"/>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custDataLst>
              <p:tags r:id="rId13"/>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2021/12/23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a:p>
        </p:txBody>
      </p:sp>
      <p:sp>
        <p:nvSpPr>
          <p:cNvPr id="7" name="KSO_TEMPLATE" hidden="1"/>
          <p:cNvSpPr/>
          <p:nvPr userDrawn="1">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14.xml"/><Relationship Id="rId5" Type="http://schemas.openxmlformats.org/officeDocument/2006/relationships/image" Target="../media/image9.png"/><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10.xml"/><Relationship Id="rId7"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1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16.xml"/><Relationship Id="rId5" Type="http://schemas.openxmlformats.org/officeDocument/2006/relationships/image" Target="../media/image14.png"/><Relationship Id="rId4" Type="http://schemas.openxmlformats.org/officeDocument/2006/relationships/image" Target="../media/image3.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7.xml"/><Relationship Id="rId6" Type="http://schemas.openxmlformats.org/officeDocument/2006/relationships/image" Target="../media/image15.emf"/><Relationship Id="rId5" Type="http://schemas.openxmlformats.org/officeDocument/2006/relationships/image" Target="../media/image14.png"/><Relationship Id="rId4" Type="http://schemas.openxmlformats.org/officeDocument/2006/relationships/image" Target="../media/image3.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8.xml"/><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3.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20.xml"/><Relationship Id="rId5" Type="http://schemas.openxmlformats.org/officeDocument/2006/relationships/image" Target="../media/image18.png"/><Relationship Id="rId4" Type="http://schemas.openxmlformats.org/officeDocument/2006/relationships/image" Target="../media/image3.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21.xml"/><Relationship Id="rId5" Type="http://schemas.openxmlformats.org/officeDocument/2006/relationships/image" Target="../media/image19.jpeg"/><Relationship Id="rId4" Type="http://schemas.openxmlformats.org/officeDocument/2006/relationships/image" Target="../media/image3.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22.xml"/><Relationship Id="rId4" Type="http://schemas.openxmlformats.org/officeDocument/2006/relationships/image" Target="../media/image3.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23.xml"/><Relationship Id="rId5" Type="http://schemas.openxmlformats.org/officeDocument/2006/relationships/image" Target="../media/image20.png"/><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24.xml"/><Relationship Id="rId5" Type="http://schemas.openxmlformats.org/officeDocument/2006/relationships/image" Target="../media/image21.png"/><Relationship Id="rId4" Type="http://schemas.openxmlformats.org/officeDocument/2006/relationships/image" Target="../media/image3.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25.xml"/><Relationship Id="rId5" Type="http://schemas.openxmlformats.org/officeDocument/2006/relationships/image" Target="../media/image22.png"/><Relationship Id="rId4" Type="http://schemas.openxmlformats.org/officeDocument/2006/relationships/image" Target="../media/image3.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26.xml"/><Relationship Id="rId5" Type="http://schemas.openxmlformats.org/officeDocument/2006/relationships/image" Target="../media/image23.png"/><Relationship Id="rId4" Type="http://schemas.openxmlformats.org/officeDocument/2006/relationships/image" Target="../media/image3.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27.xml"/><Relationship Id="rId5" Type="http://schemas.openxmlformats.org/officeDocument/2006/relationships/image" Target="../media/image24.png"/><Relationship Id="rId4" Type="http://schemas.openxmlformats.org/officeDocument/2006/relationships/image" Target="../media/image3.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28.xml"/><Relationship Id="rId4"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29.xml"/><Relationship Id="rId4" Type="http://schemas.openxmlformats.org/officeDocument/2006/relationships/image" Target="../media/image3.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30.xml"/><Relationship Id="rId4" Type="http://schemas.openxmlformats.org/officeDocument/2006/relationships/image" Target="../media/image3.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31.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7.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8.xml"/><Relationship Id="rId5" Type="http://schemas.openxmlformats.org/officeDocument/2006/relationships/image" Target="../media/image4.pn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9.xml"/><Relationship Id="rId5" Type="http://schemas.openxmlformats.org/officeDocument/2006/relationships/image" Target="../media/image5.pn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10.xml"/><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11.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13.xml"/><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3164444" y="2176077"/>
            <a:ext cx="5528442" cy="1323439"/>
          </a:xfrm>
          <a:prstGeom prst="rect">
            <a:avLst/>
          </a:prstGeom>
          <a:noFill/>
        </p:spPr>
        <p:txBody>
          <a:bodyPr wrap="square" rtlCol="0">
            <a:spAutoFit/>
          </a:bodyPr>
          <a:lstStyle/>
          <a:p>
            <a:r>
              <a:rPr kumimoji="1" lang="en-US" altLang="zh-CN" sz="8000" b="1" dirty="0">
                <a:latin typeface="Times New Roman" panose="02020603050405020304" pitchFamily="18" charset="0"/>
                <a:cs typeface="Times New Roman" panose="02020603050405020304" pitchFamily="18" charset="0"/>
              </a:rPr>
              <a:t>Stroop</a:t>
            </a:r>
            <a:r>
              <a:rPr kumimoji="1" lang="zh-CN" altLang="en-US" sz="8000" b="1" dirty="0">
                <a:latin typeface="Times New Roman" panose="02020603050405020304" pitchFamily="18" charset="0"/>
                <a:cs typeface="Times New Roman" panose="02020603050405020304" pitchFamily="18" charset="0"/>
              </a:rPr>
              <a:t>  </a:t>
            </a:r>
          </a:p>
        </p:txBody>
      </p:sp>
      <p:sp>
        <p:nvSpPr>
          <p:cNvPr id="4" name="矩形 3"/>
          <p:cNvSpPr/>
          <p:nvPr/>
        </p:nvSpPr>
        <p:spPr>
          <a:xfrm>
            <a:off x="6223322" y="2176113"/>
            <a:ext cx="2185649" cy="1323439"/>
          </a:xfrm>
          <a:prstGeom prst="rect">
            <a:avLst/>
          </a:prstGeom>
          <a:noFill/>
          <a:ln>
            <a:noFill/>
          </a:ln>
        </p:spPr>
        <p:txBody>
          <a:bodyPr wrap="square" lIns="91440" tIns="45720" rIns="91440" bIns="45720">
            <a:spAutoFit/>
          </a:bodyPr>
          <a:lstStyle/>
          <a:p>
            <a:pPr algn="ctr"/>
            <a:r>
              <a:rPr kumimoji="1" lang="en-US" altLang="zh-CN" sz="8000" b="1" dirty="0">
                <a:ln w="0"/>
                <a:solidFill>
                  <a:schemeClr val="accent1"/>
                </a:solidFill>
                <a:effectLst>
                  <a:outerShdw blurRad="160973" dist="25400" dir="16920000" sx="109000" sy="109000" algn="ctr" rotWithShape="0">
                    <a:srgbClr val="6E747A"/>
                  </a:outerShdw>
                </a:effectLst>
                <a:latin typeface="Times New Roman" panose="02020603050405020304" pitchFamily="18" charset="0"/>
                <a:cs typeface="Times New Roman" panose="02020603050405020304" pitchFamily="18" charset="0"/>
              </a:rPr>
              <a:t>Pro</a:t>
            </a:r>
            <a:endParaRPr lang="zh-CN" altLang="en-US" sz="8000" b="1" dirty="0">
              <a:ln w="0"/>
              <a:solidFill>
                <a:schemeClr val="accent1"/>
              </a:solidFill>
              <a:effectLst>
                <a:outerShdw blurRad="160973" dist="25400" dir="16920000" sx="109000" sy="109000" algn="ctr" rotWithShape="0">
                  <a:srgbClr val="6E747A"/>
                </a:outerShdw>
              </a:effectLst>
            </a:endParaRPr>
          </a:p>
        </p:txBody>
      </p:sp>
      <p:sp>
        <p:nvSpPr>
          <p:cNvPr id="5" name="文本框 65">
            <a:extLst>
              <a:ext uri="{FF2B5EF4-FFF2-40B4-BE49-F238E27FC236}">
                <a16:creationId xmlns:a16="http://schemas.microsoft.com/office/drawing/2014/main" id="{AF9F46BE-9995-FD49-8EE3-4F8EB48EA8F6}"/>
              </a:ext>
            </a:extLst>
          </p:cNvPr>
          <p:cNvSpPr txBox="1"/>
          <p:nvPr/>
        </p:nvSpPr>
        <p:spPr>
          <a:xfrm>
            <a:off x="4817096" y="3871103"/>
            <a:ext cx="2223137" cy="2414187"/>
          </a:xfrm>
          <a:prstGeom prst="rect">
            <a:avLst/>
          </a:prstGeom>
          <a:noFill/>
        </p:spPr>
        <p:txBody>
          <a:bodyPr wrap="square" rtlCol="0">
            <a:spAutoFit/>
          </a:bodyPr>
          <a:lstStyle/>
          <a:p>
            <a:pPr algn="l">
              <a:lnSpc>
                <a:spcPct val="150000"/>
              </a:lnSpc>
            </a:pPr>
            <a:r>
              <a:rPr lang="en-US" altLang="zh-CN" dirty="0">
                <a:solidFill>
                  <a:schemeClr val="tx1">
                    <a:lumMod val="50000"/>
                    <a:lumOff val="50000"/>
                  </a:schemeClr>
                </a:solidFill>
                <a:latin typeface="方正细圆简体" panose="02010601030101010101" charset="-122"/>
                <a:ea typeface="方正细圆简体" panose="02010601030101010101" charset="-122"/>
              </a:rPr>
              <a:t>11911138 </a:t>
            </a:r>
            <a:r>
              <a:rPr lang="zh-CN" altLang="en-US" dirty="0">
                <a:solidFill>
                  <a:schemeClr val="tx1">
                    <a:lumMod val="50000"/>
                    <a:lumOff val="50000"/>
                  </a:schemeClr>
                </a:solidFill>
                <a:latin typeface="方正细圆简体" panose="02010601030101010101" charset="-122"/>
                <a:ea typeface="方正细圆简体" panose="02010601030101010101" charset="-122"/>
              </a:rPr>
              <a:t>徐格蕾</a:t>
            </a:r>
            <a:endParaRPr lang="en-US" altLang="zh-CN" dirty="0">
              <a:solidFill>
                <a:schemeClr val="tx1">
                  <a:lumMod val="50000"/>
                  <a:lumOff val="50000"/>
                </a:schemeClr>
              </a:solidFill>
              <a:latin typeface="方正细圆简体" panose="02010601030101010101" charset="-122"/>
              <a:ea typeface="方正细圆简体" panose="02010601030101010101" charset="-122"/>
            </a:endParaRPr>
          </a:p>
          <a:p>
            <a:pPr>
              <a:lnSpc>
                <a:spcPct val="150000"/>
              </a:lnSpc>
            </a:pPr>
            <a:r>
              <a:rPr lang="en-US" altLang="zh-CN" dirty="0">
                <a:solidFill>
                  <a:schemeClr val="tx1">
                    <a:lumMod val="50000"/>
                    <a:lumOff val="50000"/>
                  </a:schemeClr>
                </a:solidFill>
                <a:latin typeface="方正细圆简体" panose="02010601030101010101" charset="-122"/>
                <a:ea typeface="方正细圆简体" panose="02010601030101010101" charset="-122"/>
              </a:rPr>
              <a:t>11911740 </a:t>
            </a:r>
            <a:r>
              <a:rPr lang="zh-CN" altLang="en-US" dirty="0">
                <a:solidFill>
                  <a:schemeClr val="tx1">
                    <a:lumMod val="50000"/>
                    <a:lumOff val="50000"/>
                  </a:schemeClr>
                </a:solidFill>
                <a:latin typeface="方正细圆简体" panose="02010601030101010101" charset="-122"/>
                <a:ea typeface="方正细圆简体" panose="02010601030101010101" charset="-122"/>
              </a:rPr>
              <a:t>林雨诗</a:t>
            </a:r>
            <a:endParaRPr lang="en-US" altLang="zh-CN" dirty="0">
              <a:solidFill>
                <a:schemeClr val="tx1">
                  <a:lumMod val="50000"/>
                  <a:lumOff val="50000"/>
                </a:schemeClr>
              </a:solidFill>
              <a:latin typeface="方正细圆简体" panose="02010601030101010101" charset="-122"/>
              <a:ea typeface="方正细圆简体" panose="02010601030101010101" charset="-122"/>
            </a:endParaRPr>
          </a:p>
          <a:p>
            <a:pPr algn="l">
              <a:lnSpc>
                <a:spcPct val="150000"/>
              </a:lnSpc>
            </a:pPr>
            <a:r>
              <a:rPr lang="en-US" altLang="zh-CN" dirty="0">
                <a:solidFill>
                  <a:schemeClr val="tx1">
                    <a:lumMod val="50000"/>
                    <a:lumOff val="50000"/>
                  </a:schemeClr>
                </a:solidFill>
                <a:latin typeface="方正细圆简体" panose="02010601030101010101" charset="-122"/>
                <a:ea typeface="方正细圆简体" panose="02010601030101010101" charset="-122"/>
              </a:rPr>
              <a:t>11911737 </a:t>
            </a:r>
            <a:r>
              <a:rPr lang="zh-CN" altLang="en-US" dirty="0">
                <a:solidFill>
                  <a:schemeClr val="tx1">
                    <a:lumMod val="50000"/>
                    <a:lumOff val="50000"/>
                  </a:schemeClr>
                </a:solidFill>
                <a:latin typeface="方正细圆简体" panose="02010601030101010101" charset="-122"/>
                <a:ea typeface="方正细圆简体" panose="02010601030101010101" charset="-122"/>
              </a:rPr>
              <a:t>林小璐</a:t>
            </a:r>
            <a:endParaRPr lang="en-US" altLang="zh-CN" dirty="0">
              <a:solidFill>
                <a:schemeClr val="tx1">
                  <a:lumMod val="50000"/>
                  <a:lumOff val="50000"/>
                </a:schemeClr>
              </a:solidFill>
              <a:latin typeface="方正细圆简体" panose="02010601030101010101" charset="-122"/>
              <a:ea typeface="方正细圆简体" panose="02010601030101010101" charset="-122"/>
            </a:endParaRPr>
          </a:p>
          <a:p>
            <a:pPr algn="l">
              <a:lnSpc>
                <a:spcPct val="150000"/>
              </a:lnSpc>
            </a:pPr>
            <a:r>
              <a:rPr lang="en-US" altLang="zh-CN" dirty="0">
                <a:solidFill>
                  <a:schemeClr val="tx1">
                    <a:lumMod val="50000"/>
                    <a:lumOff val="50000"/>
                  </a:schemeClr>
                </a:solidFill>
                <a:latin typeface="方正细圆简体" panose="02010601030101010101" charset="-122"/>
                <a:ea typeface="方正细圆简体" panose="02010601030101010101" charset="-122"/>
              </a:rPr>
              <a:t>11813208 </a:t>
            </a:r>
            <a:r>
              <a:rPr lang="zh-CN" altLang="en-US" dirty="0">
                <a:solidFill>
                  <a:schemeClr val="tx1">
                    <a:lumMod val="50000"/>
                    <a:lumOff val="50000"/>
                  </a:schemeClr>
                </a:solidFill>
                <a:latin typeface="方正细圆简体" panose="02010601030101010101" charset="-122"/>
                <a:ea typeface="方正细圆简体" panose="02010601030101010101" charset="-122"/>
              </a:rPr>
              <a:t>曾焓</a:t>
            </a:r>
            <a:endParaRPr lang="en-US" altLang="zh-CN" dirty="0">
              <a:solidFill>
                <a:schemeClr val="tx1">
                  <a:lumMod val="50000"/>
                  <a:lumOff val="50000"/>
                </a:schemeClr>
              </a:solidFill>
              <a:latin typeface="方正细圆简体" panose="02010601030101010101" charset="-122"/>
              <a:ea typeface="方正细圆简体" panose="02010601030101010101" charset="-122"/>
            </a:endParaRPr>
          </a:p>
          <a:p>
            <a:pPr algn="l">
              <a:lnSpc>
                <a:spcPct val="150000"/>
              </a:lnSpc>
            </a:pPr>
            <a:r>
              <a:rPr lang="en-US" altLang="zh-CN" dirty="0">
                <a:solidFill>
                  <a:schemeClr val="tx1">
                    <a:lumMod val="50000"/>
                    <a:lumOff val="50000"/>
                  </a:schemeClr>
                </a:solidFill>
                <a:latin typeface="方正细圆简体" panose="02010601030101010101" charset="-122"/>
                <a:ea typeface="方正细圆简体" panose="02010601030101010101" charset="-122"/>
              </a:rPr>
              <a:t>12011702 </a:t>
            </a:r>
            <a:r>
              <a:rPr lang="zh-CN" altLang="en-US" dirty="0">
                <a:solidFill>
                  <a:schemeClr val="tx1">
                    <a:lumMod val="50000"/>
                    <a:lumOff val="50000"/>
                  </a:schemeClr>
                </a:solidFill>
                <a:latin typeface="方正细圆简体" panose="02010601030101010101" charset="-122"/>
                <a:ea typeface="方正细圆简体" panose="02010601030101010101" charset="-122"/>
              </a:rPr>
              <a:t>张镇涛</a:t>
            </a:r>
            <a:endParaRPr lang="en-US" altLang="zh-CN" dirty="0">
              <a:solidFill>
                <a:schemeClr val="tx1">
                  <a:lumMod val="50000"/>
                  <a:lumOff val="50000"/>
                </a:schemeClr>
              </a:solidFill>
              <a:latin typeface="方正细圆简体" panose="02010601030101010101" charset="-122"/>
              <a:ea typeface="方正细圆简体" panose="02010601030101010101" charset="-122"/>
            </a:endParaRPr>
          </a:p>
          <a:p>
            <a:pPr algn="l">
              <a:lnSpc>
                <a:spcPct val="150000"/>
              </a:lnSpc>
            </a:pPr>
            <a:endParaRPr lang="zh-CN" altLang="en-US" sz="1200" dirty="0">
              <a:solidFill>
                <a:schemeClr val="tx1">
                  <a:lumMod val="50000"/>
                  <a:lumOff val="50000"/>
                </a:schemeClr>
              </a:solidFill>
              <a:latin typeface="方正细圆简体" panose="02010601030101010101" charset="-122"/>
              <a:ea typeface="方正细圆简体" panose="02010601030101010101"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9" name="FLYING IMPRESSION FID FEIZHAO    qq:1964271550"/>
          <p:cNvSpPr txBox="1"/>
          <p:nvPr/>
        </p:nvSpPr>
        <p:spPr>
          <a:xfrm>
            <a:off x="-76200" y="86995"/>
            <a:ext cx="8423910" cy="97091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en-US" altLang="zh-CN" sz="4400" b="1" dirty="0">
                <a:solidFill>
                  <a:schemeClr val="tx1">
                    <a:lumMod val="50000"/>
                    <a:lumOff val="50000"/>
                  </a:schemeClr>
                </a:solidFill>
                <a:latin typeface="微软雅黑" panose="020B0503020204020204" charset="-122"/>
                <a:ea typeface="微软雅黑" panose="020B0503020204020204" charset="-122"/>
              </a:rPr>
              <a:t>Implementation  design</a:t>
            </a:r>
            <a:endParaRPr lang="en-US" altLang="zh-CN" sz="3600" dirty="0">
              <a:solidFill>
                <a:schemeClr val="tx1">
                  <a:lumMod val="50000"/>
                  <a:lumOff val="50000"/>
                </a:schemeClr>
              </a:solidFill>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5"/>
          <a:stretch>
            <a:fillRect/>
          </a:stretch>
        </p:blipFill>
        <p:spPr>
          <a:xfrm>
            <a:off x="6622415" y="2814320"/>
            <a:ext cx="4763770" cy="2072005"/>
          </a:xfrm>
          <a:prstGeom prst="rect">
            <a:avLst/>
          </a:prstGeom>
        </p:spPr>
      </p:pic>
      <p:sp>
        <p:nvSpPr>
          <p:cNvPr id="6" name="文本框 5"/>
          <p:cNvSpPr txBox="1"/>
          <p:nvPr/>
        </p:nvSpPr>
        <p:spPr>
          <a:xfrm>
            <a:off x="144780" y="2296795"/>
            <a:ext cx="6391275" cy="2245360"/>
          </a:xfrm>
          <a:prstGeom prst="rect">
            <a:avLst/>
          </a:prstGeom>
          <a:noFill/>
        </p:spPr>
        <p:txBody>
          <a:bodyPr wrap="square" rtlCol="0">
            <a:spAutoFit/>
          </a:bodyPr>
          <a:lstStyle/>
          <a:p>
            <a:pPr indent="0">
              <a:buNone/>
            </a:pPr>
            <a:r>
              <a:rPr kumimoji="1" lang="en-US" sz="2800" dirty="0">
                <a:solidFill>
                  <a:schemeClr val="tx2">
                    <a:lumMod val="50000"/>
                  </a:schemeClr>
                </a:solidFill>
                <a:latin typeface="Calibri" panose="020F0502020204030204" pitchFamily="34" charset="0"/>
                <a:cs typeface="Calibri" panose="020F0502020204030204" pitchFamily="34" charset="0"/>
              </a:rPr>
              <a:t>We prepared 5 sets of questions for each tester. Before you start answering these questions, you need to input the test number ,then the program will show you the corresponding question set.</a:t>
            </a:r>
            <a:endParaRPr kumimoji="1" lang="zh-CN" altLang="en-US" sz="2800" dirty="0">
              <a:solidFill>
                <a:schemeClr val="tx2">
                  <a:lumMod val="50000"/>
                </a:schemeClr>
              </a:solidFill>
              <a:latin typeface="Calibri" panose="020F0502020204030204" pitchFamily="34" charset="0"/>
              <a:cs typeface="Calibri" panose="020F0502020204030204" pitchFamily="34"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9" name="FLYING IMPRESSION FID FEIZHAO    qq:1964271550"/>
          <p:cNvSpPr txBox="1"/>
          <p:nvPr/>
        </p:nvSpPr>
        <p:spPr>
          <a:xfrm>
            <a:off x="-76200" y="86995"/>
            <a:ext cx="6564630" cy="97091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en-US" altLang="zh-CN" sz="4400" b="1" dirty="0">
                <a:solidFill>
                  <a:schemeClr val="tx1">
                    <a:lumMod val="50000"/>
                    <a:lumOff val="50000"/>
                  </a:schemeClr>
                </a:solidFill>
                <a:latin typeface="微软雅黑" panose="020B0503020204020204" charset="-122"/>
                <a:ea typeface="微软雅黑" panose="020B0503020204020204" charset="-122"/>
              </a:rPr>
              <a:t>Question Example</a:t>
            </a:r>
          </a:p>
        </p:txBody>
      </p:sp>
      <p:pic>
        <p:nvPicPr>
          <p:cNvPr id="2" name="图片 1"/>
          <p:cNvPicPr>
            <a:picLocks noChangeAspect="1"/>
          </p:cNvPicPr>
          <p:nvPr/>
        </p:nvPicPr>
        <p:blipFill>
          <a:blip r:embed="rId5"/>
          <a:stretch>
            <a:fillRect/>
          </a:stretch>
        </p:blipFill>
        <p:spPr>
          <a:xfrm>
            <a:off x="677545" y="1347470"/>
            <a:ext cx="4455795" cy="2362835"/>
          </a:xfrm>
          <a:prstGeom prst="rect">
            <a:avLst/>
          </a:prstGeom>
        </p:spPr>
      </p:pic>
      <p:pic>
        <p:nvPicPr>
          <p:cNvPr id="4" name="图片 3"/>
          <p:cNvPicPr>
            <a:picLocks noChangeAspect="1"/>
          </p:cNvPicPr>
          <p:nvPr/>
        </p:nvPicPr>
        <p:blipFill>
          <a:blip r:embed="rId6"/>
          <a:stretch>
            <a:fillRect/>
          </a:stretch>
        </p:blipFill>
        <p:spPr>
          <a:xfrm>
            <a:off x="5579110" y="1412240"/>
            <a:ext cx="6284595" cy="2233930"/>
          </a:xfrm>
          <a:prstGeom prst="rect">
            <a:avLst/>
          </a:prstGeom>
        </p:spPr>
      </p:pic>
      <p:pic>
        <p:nvPicPr>
          <p:cNvPr id="5" name="图片 4"/>
          <p:cNvPicPr>
            <a:picLocks noChangeAspect="1"/>
          </p:cNvPicPr>
          <p:nvPr/>
        </p:nvPicPr>
        <p:blipFill>
          <a:blip r:embed="rId7"/>
          <a:stretch>
            <a:fillRect/>
          </a:stretch>
        </p:blipFill>
        <p:spPr>
          <a:xfrm>
            <a:off x="370205" y="3502660"/>
            <a:ext cx="6263005" cy="2303145"/>
          </a:xfrm>
          <a:prstGeom prst="rect">
            <a:avLst/>
          </a:prstGeom>
        </p:spPr>
      </p:pic>
      <p:pic>
        <p:nvPicPr>
          <p:cNvPr id="10" name="图片 9"/>
          <p:cNvPicPr>
            <a:picLocks noChangeAspect="1"/>
          </p:cNvPicPr>
          <p:nvPr/>
        </p:nvPicPr>
        <p:blipFill>
          <a:blip r:embed="rId8"/>
          <a:srcRect r="30672"/>
          <a:stretch>
            <a:fillRect/>
          </a:stretch>
        </p:blipFill>
        <p:spPr>
          <a:xfrm>
            <a:off x="6633210" y="3646170"/>
            <a:ext cx="4505325" cy="244475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9" name="FLYING IMPRESSION FID FEIZHAO    qq:1964271550"/>
          <p:cNvSpPr txBox="1"/>
          <p:nvPr/>
        </p:nvSpPr>
        <p:spPr>
          <a:xfrm>
            <a:off x="-635" y="144145"/>
            <a:ext cx="7485380" cy="88678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en-US" altLang="zh-CN" sz="4400" b="1" dirty="0">
                <a:solidFill>
                  <a:schemeClr val="tx1">
                    <a:lumMod val="50000"/>
                    <a:lumOff val="50000"/>
                  </a:schemeClr>
                </a:solidFill>
                <a:latin typeface="微软雅黑" panose="020B0503020204020204" charset="-122"/>
                <a:ea typeface="微软雅黑" panose="020B0503020204020204" charset="-122"/>
              </a:rPr>
              <a:t>Time Recording</a:t>
            </a:r>
          </a:p>
        </p:txBody>
      </p:sp>
      <p:sp>
        <p:nvSpPr>
          <p:cNvPr id="6" name="文本框 5"/>
          <p:cNvSpPr txBox="1"/>
          <p:nvPr/>
        </p:nvSpPr>
        <p:spPr>
          <a:xfrm>
            <a:off x="863600" y="1999615"/>
            <a:ext cx="6391275" cy="2245360"/>
          </a:xfrm>
          <a:prstGeom prst="rect">
            <a:avLst/>
          </a:prstGeom>
          <a:noFill/>
        </p:spPr>
        <p:txBody>
          <a:bodyPr wrap="square" rtlCol="0">
            <a:spAutoFit/>
          </a:bodyPr>
          <a:lstStyle/>
          <a:p>
            <a:pPr indent="0">
              <a:buNone/>
            </a:pPr>
            <a:r>
              <a:rPr kumimoji="1" lang="en-US" altLang="zh-CN" sz="2800" dirty="0">
                <a:solidFill>
                  <a:schemeClr val="tx2">
                    <a:lumMod val="50000"/>
                  </a:schemeClr>
                </a:solidFill>
                <a:latin typeface="Calibri" panose="020F0502020204030204" pitchFamily="34" charset="0"/>
                <a:cs typeface="Calibri" panose="020F0502020204030204" pitchFamily="34" charset="0"/>
              </a:rPr>
              <a:t>The program will start counting after show the question to tester and stop counting after tester answer the questions, then record the time and correctness of this questions</a:t>
            </a:r>
          </a:p>
        </p:txBody>
      </p:sp>
      <p:pic>
        <p:nvPicPr>
          <p:cNvPr id="2" name="图片 1"/>
          <p:cNvPicPr>
            <a:picLocks noChangeAspect="1"/>
          </p:cNvPicPr>
          <p:nvPr/>
        </p:nvPicPr>
        <p:blipFill>
          <a:blip r:embed="rId5"/>
          <a:stretch>
            <a:fillRect/>
          </a:stretch>
        </p:blipFill>
        <p:spPr>
          <a:xfrm>
            <a:off x="7813040" y="1532890"/>
            <a:ext cx="3448050" cy="3581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9" name="FLYING IMPRESSION FID FEIZHAO    qq:1964271550"/>
          <p:cNvSpPr txBox="1"/>
          <p:nvPr/>
        </p:nvSpPr>
        <p:spPr>
          <a:xfrm>
            <a:off x="-635" y="144145"/>
            <a:ext cx="7485380" cy="97091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en-US" altLang="zh-CN" sz="4400" b="1" dirty="0">
                <a:solidFill>
                  <a:schemeClr val="tx1">
                    <a:lumMod val="50000"/>
                    <a:lumOff val="50000"/>
                  </a:schemeClr>
                </a:solidFill>
                <a:latin typeface="微软雅黑" panose="020B0503020204020204" charset="-122"/>
                <a:ea typeface="微软雅黑" panose="020B0503020204020204" charset="-122"/>
              </a:rPr>
              <a:t>Time Recoding</a:t>
            </a:r>
          </a:p>
        </p:txBody>
      </p:sp>
      <p:sp>
        <p:nvSpPr>
          <p:cNvPr id="6" name="文本框 5"/>
          <p:cNvSpPr txBox="1"/>
          <p:nvPr/>
        </p:nvSpPr>
        <p:spPr>
          <a:xfrm>
            <a:off x="863600" y="1999615"/>
            <a:ext cx="6391275" cy="2245360"/>
          </a:xfrm>
          <a:prstGeom prst="rect">
            <a:avLst/>
          </a:prstGeom>
          <a:noFill/>
        </p:spPr>
        <p:txBody>
          <a:bodyPr wrap="square" rtlCol="0">
            <a:spAutoFit/>
          </a:bodyPr>
          <a:lstStyle/>
          <a:p>
            <a:pPr indent="0">
              <a:buNone/>
            </a:pPr>
            <a:r>
              <a:rPr kumimoji="1" lang="en-US" altLang="zh-CN" sz="2800" dirty="0">
                <a:solidFill>
                  <a:schemeClr val="tx2">
                    <a:lumMod val="50000"/>
                  </a:schemeClr>
                </a:solidFill>
                <a:latin typeface="Calibri" panose="020F0502020204030204" pitchFamily="34" charset="0"/>
                <a:cs typeface="Calibri" panose="020F0502020204030204" pitchFamily="34" charset="0"/>
              </a:rPr>
              <a:t>The program will start counting after show the question to tester and stop counting after tester answer the questions, then recode the time and correctness of this questions</a:t>
            </a:r>
          </a:p>
        </p:txBody>
      </p:sp>
      <p:pic>
        <p:nvPicPr>
          <p:cNvPr id="2" name="图片 1"/>
          <p:cNvPicPr>
            <a:picLocks noChangeAspect="1"/>
          </p:cNvPicPr>
          <p:nvPr/>
        </p:nvPicPr>
        <p:blipFill>
          <a:blip r:embed="rId5"/>
          <a:stretch>
            <a:fillRect/>
          </a:stretch>
        </p:blipFill>
        <p:spPr>
          <a:xfrm>
            <a:off x="7813040" y="1532890"/>
            <a:ext cx="3448050" cy="3581400"/>
          </a:xfrm>
          <a:prstGeom prst="rect">
            <a:avLst/>
          </a:prstGeom>
        </p:spPr>
      </p:pic>
      <p:pic>
        <p:nvPicPr>
          <p:cNvPr id="3" name="Picture 2">
            <a:extLst>
              <a:ext uri="{FF2B5EF4-FFF2-40B4-BE49-F238E27FC236}">
                <a16:creationId xmlns:a16="http://schemas.microsoft.com/office/drawing/2014/main" id="{6D0B3EBB-FE92-1941-82B2-FFD5BE14A200}"/>
              </a:ext>
            </a:extLst>
          </p:cNvPr>
          <p:cNvPicPr>
            <a:picLocks noChangeAspect="1"/>
          </p:cNvPicPr>
          <p:nvPr/>
        </p:nvPicPr>
        <p:blipFill>
          <a:blip r:embed="rId6"/>
          <a:stretch>
            <a:fill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3655273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2" name="圆角矩形 1"/>
          <p:cNvSpPr/>
          <p:nvPr/>
        </p:nvSpPr>
        <p:spPr>
          <a:xfrm>
            <a:off x="10441940" y="5433060"/>
            <a:ext cx="776605" cy="753745"/>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solidFill>
                  <a:schemeClr val="tx1">
                    <a:lumMod val="50000"/>
                    <a:lumOff val="50000"/>
                  </a:schemeClr>
                </a:solidFill>
                <a:latin typeface="+mn-ea"/>
              </a:rPr>
              <a:t>D</a:t>
            </a:r>
          </a:p>
        </p:txBody>
      </p:sp>
      <p:sp>
        <p:nvSpPr>
          <p:cNvPr id="7" name="文本框 14"/>
          <p:cNvSpPr txBox="1"/>
          <p:nvPr/>
        </p:nvSpPr>
        <p:spPr>
          <a:xfrm>
            <a:off x="4441370" y="2836678"/>
            <a:ext cx="5214567" cy="659219"/>
          </a:xfrm>
          <a:prstGeom prst="rect">
            <a:avLst/>
          </a:prstGeom>
          <a:noFill/>
        </p:spPr>
        <p:txBody>
          <a:bodyPr vert="horz"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lnSpc>
                <a:spcPct val="110000"/>
              </a:lnSpc>
            </a:pPr>
            <a:r>
              <a:rPr lang="en-US" altLang="zh-CN" sz="3600" b="1" spc="600" dirty="0">
                <a:solidFill>
                  <a:schemeClr val="tx1">
                    <a:lumMod val="50000"/>
                    <a:lumOff val="50000"/>
                  </a:schemeClr>
                </a:solidFill>
                <a:latin typeface="方正清刻本悦宋简体" panose="02000000000000000000" charset="-122"/>
                <a:ea typeface="方正清刻本悦宋简体" panose="02000000000000000000" charset="-122"/>
                <a:cs typeface="+mn-ea"/>
                <a:sym typeface="+mn-lt"/>
              </a:rPr>
              <a:t>Result Analysis</a:t>
            </a:r>
            <a:endParaRPr lang="zh-CN" altLang="zh-CN" sz="3600" b="1" spc="600" dirty="0">
              <a:solidFill>
                <a:schemeClr val="tx1">
                  <a:lumMod val="50000"/>
                  <a:lumOff val="50000"/>
                </a:schemeClr>
              </a:solidFill>
              <a:latin typeface="方正清刻本悦宋简体" panose="02000000000000000000" charset="-122"/>
              <a:ea typeface="方正清刻本悦宋简体" panose="02000000000000000000" charset="-122"/>
              <a:cs typeface="+mn-ea"/>
              <a:sym typeface="+mn-lt"/>
            </a:endParaRPr>
          </a:p>
        </p:txBody>
      </p:sp>
      <p:sp>
        <p:nvSpPr>
          <p:cNvPr id="8" name="FLYING IMPRESSION FID FEIZHAO    qq:1964271550"/>
          <p:cNvSpPr txBox="1"/>
          <p:nvPr/>
        </p:nvSpPr>
        <p:spPr>
          <a:xfrm>
            <a:off x="4057304" y="3610689"/>
            <a:ext cx="5407399" cy="272895"/>
          </a:xfrm>
          <a:prstGeom prst="rect">
            <a:avLst/>
          </a:prstGeom>
          <a:noFill/>
        </p:spPr>
        <p:txBody>
          <a:bodyPr vert="horz"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en-US" altLang="zh-CN" sz="1000" dirty="0">
                <a:solidFill>
                  <a:schemeClr val="tx1">
                    <a:lumMod val="50000"/>
                    <a:lumOff val="50000"/>
                  </a:schemeClr>
                </a:solidFill>
                <a:latin typeface="微软雅黑" panose="020B0503020204020204" charset="-122"/>
                <a:ea typeface="微软雅黑" panose="020B0503020204020204" charset="-122"/>
                <a:sym typeface="+mn-ea"/>
              </a:rPr>
              <a:t>This part we will introduce what the result shows.</a:t>
            </a:r>
            <a:endParaRPr lang="en-US" altLang="zh-CN" sz="1000" dirty="0">
              <a:solidFill>
                <a:schemeClr val="tx1">
                  <a:lumMod val="50000"/>
                  <a:lumOff val="50000"/>
                </a:schemeClr>
              </a:solidFill>
              <a:latin typeface="微软雅黑" panose="020B0503020204020204" charset="-122"/>
              <a:ea typeface="微软雅黑" panose="020B0503020204020204" charset="-122"/>
            </a:endParaRPr>
          </a:p>
        </p:txBody>
      </p:sp>
      <p:sp>
        <p:nvSpPr>
          <p:cNvPr id="5" name="文本框 4"/>
          <p:cNvSpPr txBox="1"/>
          <p:nvPr/>
        </p:nvSpPr>
        <p:spPr>
          <a:xfrm>
            <a:off x="2061557" y="1706223"/>
            <a:ext cx="5336771" cy="1015663"/>
          </a:xfrm>
          <a:prstGeom prst="rect">
            <a:avLst/>
          </a:prstGeom>
          <a:noFill/>
        </p:spPr>
        <p:txBody>
          <a:bodyPr wrap="square" rtlCol="0">
            <a:spAutoFit/>
          </a:bodyPr>
          <a:lstStyle/>
          <a:p>
            <a:r>
              <a:rPr kumimoji="1" lang="en-US" altLang="zh-CN" sz="6000" b="1" dirty="0">
                <a:solidFill>
                  <a:schemeClr val="tx1">
                    <a:lumMod val="50000"/>
                    <a:lumOff val="50000"/>
                  </a:schemeClr>
                </a:solidFill>
                <a:latin typeface="+mj-lt"/>
                <a:cs typeface="Calibri" panose="020F0502020204030204" pitchFamily="34" charset="0"/>
              </a:rPr>
              <a:t>Part 4:</a:t>
            </a:r>
            <a:endParaRPr kumimoji="1" lang="zh-CN" altLang="en-US" sz="6000" b="1" dirty="0">
              <a:solidFill>
                <a:schemeClr val="tx1">
                  <a:lumMod val="50000"/>
                  <a:lumOff val="50000"/>
                </a:schemeClr>
              </a:solidFill>
              <a:latin typeface="+mj-lt"/>
              <a:cs typeface="Calibri" panose="020F0502020204030204" pitchFamily="34"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4" name="文本框 14"/>
          <p:cNvSpPr txBox="1"/>
          <p:nvPr/>
        </p:nvSpPr>
        <p:spPr>
          <a:xfrm>
            <a:off x="9038674" y="1613118"/>
            <a:ext cx="3153326" cy="1815882"/>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000000">
                    <a:lumMod val="50000"/>
                    <a:lumOff val="50000"/>
                  </a:srgbClr>
                </a:solidFill>
                <a:effectLst/>
                <a:uLnTx/>
                <a:uFillTx/>
                <a:latin typeface="微软雅黑" panose="020B0503020204020204" charset="-122"/>
                <a:ea typeface="微软雅黑" panose="020B0503020204020204" charset="-122"/>
                <a:cs typeface="+mn-cs"/>
                <a:sym typeface="+mn-ea"/>
              </a:rPr>
              <a:t>Base </a:t>
            </a:r>
            <a:r>
              <a:rPr lang="en-US" altLang="zh-CN" sz="2800" b="1" dirty="0">
                <a:solidFill>
                  <a:srgbClr val="000000">
                    <a:lumMod val="50000"/>
                    <a:lumOff val="50000"/>
                  </a:srgbClr>
                </a:solidFill>
                <a:latin typeface="微软雅黑" panose="020B0503020204020204" charset="-122"/>
                <a:ea typeface="微软雅黑" panose="020B0503020204020204" charset="-122"/>
                <a:sym typeface="+mn-ea"/>
              </a:rPr>
              <a:t>(</a:t>
            </a:r>
            <a:r>
              <a:rPr lang="en-US" altLang="zh-CN" sz="2800" b="1" dirty="0" err="1">
                <a:solidFill>
                  <a:srgbClr val="000000">
                    <a:lumMod val="50000"/>
                    <a:lumOff val="50000"/>
                  </a:srgbClr>
                </a:solidFill>
                <a:latin typeface="微软雅黑" panose="020B0503020204020204" charset="-122"/>
                <a:ea typeface="微软雅黑" panose="020B0503020204020204" charset="-122"/>
                <a:sym typeface="+mn-ea"/>
              </a:rPr>
              <a:t>text&amp;color</a:t>
            </a:r>
            <a:r>
              <a:rPr lang="en-US" altLang="zh-CN" sz="2800" b="1" dirty="0">
                <a:solidFill>
                  <a:srgbClr val="000000">
                    <a:lumMod val="50000"/>
                    <a:lumOff val="50000"/>
                  </a:srgbClr>
                </a:solidFill>
                <a:latin typeface="微软雅黑" panose="020B0503020204020204" charset="-122"/>
                <a:ea typeface="微软雅黑" panose="020B0503020204020204" charset="-122"/>
                <a:sym typeface="+mn-ea"/>
              </a:rPr>
              <a:t>)</a:t>
            </a:r>
            <a:r>
              <a:rPr kumimoji="0" lang="en-US" altLang="zh-CN" sz="2800" b="1" i="0" u="none" strike="noStrike" kern="1200" cap="none" spc="0" normalizeH="0" baseline="0" noProof="0" dirty="0">
                <a:ln>
                  <a:noFill/>
                </a:ln>
                <a:solidFill>
                  <a:srgbClr val="000000">
                    <a:lumMod val="50000"/>
                    <a:lumOff val="50000"/>
                  </a:srgbClr>
                </a:solidFill>
                <a:effectLst/>
                <a:uLnTx/>
                <a:uFillTx/>
                <a:latin typeface="微软雅黑" panose="020B0503020204020204" charset="-122"/>
                <a:ea typeface="微软雅黑" panose="020B0503020204020204" charset="-122"/>
                <a:cs typeface="+mn-cs"/>
                <a:sym typeface="+mn-ea"/>
              </a:rPr>
              <a:t> Accuracy test result</a:t>
            </a:r>
          </a:p>
        </p:txBody>
      </p:sp>
      <p:pic>
        <p:nvPicPr>
          <p:cNvPr id="5" name="table"/>
          <p:cNvPicPr>
            <a:picLocks noChangeAspect="1"/>
          </p:cNvPicPr>
          <p:nvPr/>
        </p:nvPicPr>
        <p:blipFill>
          <a:blip r:embed="rId5"/>
          <a:stretch>
            <a:fillRect/>
          </a:stretch>
        </p:blipFill>
        <p:spPr>
          <a:xfrm>
            <a:off x="2610067" y="1178560"/>
            <a:ext cx="5525292" cy="2250440"/>
          </a:xfrm>
          <a:prstGeom prst="rect">
            <a:avLst/>
          </a:prstGeom>
        </p:spPr>
      </p:pic>
      <p:pic>
        <p:nvPicPr>
          <p:cNvPr id="7" name="table"/>
          <p:cNvPicPr>
            <a:picLocks noChangeAspect="1"/>
          </p:cNvPicPr>
          <p:nvPr/>
        </p:nvPicPr>
        <p:blipFill>
          <a:blip r:embed="rId6"/>
          <a:stretch>
            <a:fillRect/>
          </a:stretch>
        </p:blipFill>
        <p:spPr>
          <a:xfrm>
            <a:off x="2610067" y="3926416"/>
            <a:ext cx="5525291" cy="2250440"/>
          </a:xfrm>
          <a:prstGeom prst="rect">
            <a:avLst/>
          </a:prstGeom>
        </p:spPr>
      </p:pic>
      <p:sp>
        <p:nvSpPr>
          <p:cNvPr id="8" name="文本框 14"/>
          <p:cNvSpPr txBox="1"/>
          <p:nvPr/>
        </p:nvSpPr>
        <p:spPr>
          <a:xfrm>
            <a:off x="9038674" y="4359300"/>
            <a:ext cx="3153326" cy="1384995"/>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000000">
                    <a:lumMod val="50000"/>
                    <a:lumOff val="50000"/>
                  </a:srgbClr>
                </a:solidFill>
                <a:effectLst/>
                <a:uLnTx/>
                <a:uFillTx/>
                <a:latin typeface="微软雅黑" panose="020B0503020204020204" charset="-122"/>
                <a:ea typeface="微软雅黑" panose="020B0503020204020204" charset="-122"/>
                <a:cs typeface="+mn-cs"/>
                <a:sym typeface="+mn-ea"/>
              </a:rPr>
              <a:t>Picture Accuracy test result</a:t>
            </a:r>
          </a:p>
        </p:txBody>
      </p:sp>
      <p:sp>
        <p:nvSpPr>
          <p:cNvPr id="9" name="FLYING IMPRESSION FID FEIZHAO    qq:1964271550"/>
          <p:cNvSpPr txBox="1"/>
          <p:nvPr/>
        </p:nvSpPr>
        <p:spPr>
          <a:xfrm>
            <a:off x="268545" y="248260"/>
            <a:ext cx="11654909" cy="6701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3200" b="1" dirty="0">
                <a:solidFill>
                  <a:schemeClr val="tx1">
                    <a:lumMod val="50000"/>
                    <a:lumOff val="50000"/>
                  </a:schemeClr>
                </a:solidFill>
                <a:latin typeface="微软雅黑" panose="020B0503020204020204" charset="-122"/>
                <a:ea typeface="微软雅黑" panose="020B0503020204020204" charset="-122"/>
              </a:rPr>
              <a:t>1. Analysis of the Accuracy </a:t>
            </a:r>
            <a:endParaRPr lang="en-US" altLang="zh-CN" sz="3200" dirty="0">
              <a:solidFill>
                <a:schemeClr val="tx1">
                  <a:lumMod val="50000"/>
                  <a:lumOff val="50000"/>
                </a:schemeClr>
              </a:solidFill>
              <a:latin typeface="微软雅黑" panose="020B0503020204020204" charset="-122"/>
              <a:ea typeface="微软雅黑" panose="020B050302020402020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2" name="文本框 14"/>
          <p:cNvSpPr txBox="1"/>
          <p:nvPr/>
        </p:nvSpPr>
        <p:spPr>
          <a:xfrm>
            <a:off x="3355570" y="1262260"/>
            <a:ext cx="5480859" cy="523220"/>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dirty="0">
                <a:solidFill>
                  <a:schemeClr val="tx1">
                    <a:lumMod val="50000"/>
                    <a:lumOff val="50000"/>
                  </a:schemeClr>
                </a:solidFill>
                <a:latin typeface="微软雅黑" panose="020B0503020204020204" charset="-122"/>
                <a:ea typeface="微软雅黑" panose="020B0503020204020204" charset="-122"/>
                <a:sym typeface="+mn-ea"/>
              </a:rPr>
              <a:t>Calculate Accuracy test result</a:t>
            </a:r>
          </a:p>
        </p:txBody>
      </p:sp>
      <p:pic>
        <p:nvPicPr>
          <p:cNvPr id="3" name="table"/>
          <p:cNvPicPr>
            <a:picLocks noChangeAspect="1"/>
          </p:cNvPicPr>
          <p:nvPr/>
        </p:nvPicPr>
        <p:blipFill>
          <a:blip r:embed="rId5"/>
          <a:stretch>
            <a:fillRect/>
          </a:stretch>
        </p:blipFill>
        <p:spPr>
          <a:xfrm>
            <a:off x="926176" y="1938324"/>
            <a:ext cx="9906001" cy="3042920"/>
          </a:xfrm>
          <a:prstGeom prst="rect">
            <a:avLst/>
          </a:prstGeom>
        </p:spPr>
      </p:pic>
      <p:sp>
        <p:nvSpPr>
          <p:cNvPr id="4" name="文本框 2"/>
          <p:cNvSpPr txBox="1"/>
          <p:nvPr/>
        </p:nvSpPr>
        <p:spPr>
          <a:xfrm>
            <a:off x="3955126" y="5657308"/>
            <a:ext cx="7410450"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a:ln w="0"/>
                <a:gradFill>
                  <a:gsLst>
                    <a:gs pos="21000">
                      <a:srgbClr val="53575C"/>
                    </a:gs>
                    <a:gs pos="88000">
                      <a:srgbClr val="C5C7CA"/>
                    </a:gs>
                  </a:gsLst>
                  <a:lin ang="5400000"/>
                </a:gradFill>
              </a:rPr>
              <a:t>Right tips can gain accuracy to some certain extent!</a:t>
            </a:r>
            <a:endParaRPr lang="zh-CN" altLang="en-US" sz="2400" dirty="0">
              <a:ln w="0"/>
              <a:gradFill>
                <a:gsLst>
                  <a:gs pos="21000">
                    <a:srgbClr val="53575C"/>
                  </a:gs>
                  <a:gs pos="88000">
                    <a:srgbClr val="C5C7CA"/>
                  </a:gs>
                </a:gsLst>
                <a:lin ang="5400000"/>
              </a:gradFill>
            </a:endParaRPr>
          </a:p>
        </p:txBody>
      </p:sp>
      <p:sp>
        <p:nvSpPr>
          <p:cNvPr id="5" name="FLYING IMPRESSION FID FEIZHAO    qq:1964271550"/>
          <p:cNvSpPr txBox="1"/>
          <p:nvPr/>
        </p:nvSpPr>
        <p:spPr>
          <a:xfrm>
            <a:off x="537091" y="287268"/>
            <a:ext cx="11654909" cy="6701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3200" b="1" dirty="0">
                <a:solidFill>
                  <a:schemeClr val="tx1">
                    <a:lumMod val="50000"/>
                    <a:lumOff val="50000"/>
                  </a:schemeClr>
                </a:solidFill>
                <a:latin typeface="微软雅黑" panose="020B0503020204020204" charset="-122"/>
                <a:ea typeface="微软雅黑" panose="020B0503020204020204" charset="-122"/>
              </a:rPr>
              <a:t>1. Analysis of the Accuracy </a:t>
            </a:r>
            <a:endParaRPr lang="en-US" altLang="zh-CN" sz="3200" dirty="0">
              <a:solidFill>
                <a:schemeClr val="tx1">
                  <a:lumMod val="50000"/>
                  <a:lumOff val="50000"/>
                </a:schemeClr>
              </a:solidFill>
              <a:latin typeface="微软雅黑" panose="020B0503020204020204" charset="-122"/>
              <a:ea typeface="微软雅黑" panose="020B050302020402020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6" name="FLYING IMPRESSION FID FEIZHAO    qq:1964271550"/>
          <p:cNvSpPr txBox="1"/>
          <p:nvPr/>
        </p:nvSpPr>
        <p:spPr>
          <a:xfrm>
            <a:off x="442486" y="442909"/>
            <a:ext cx="8352379" cy="920378"/>
          </a:xfrm>
          <a:prstGeom prst="rect">
            <a:avLst/>
          </a:prstGeom>
          <a:noFill/>
        </p:spPr>
        <p:txBody>
          <a:bodyPr wrap="square" rtlCol="0">
            <a:spAutoFit/>
          </a:bodyPr>
          <a:lstStyle/>
          <a:p>
            <a:pPr algn="ctr">
              <a:lnSpc>
                <a:spcPct val="130000"/>
              </a:lnSpc>
            </a:pPr>
            <a:r>
              <a:rPr lang="en-US" altLang="zh-CN" sz="4400" b="1" dirty="0">
                <a:solidFill>
                  <a:schemeClr val="tx1">
                    <a:lumMod val="50000"/>
                    <a:lumOff val="50000"/>
                  </a:schemeClr>
                </a:solidFill>
                <a:latin typeface="微软雅黑" panose="020B0503020204020204" charset="-122"/>
                <a:ea typeface="微软雅黑" panose="020B0503020204020204" charset="-122"/>
              </a:rPr>
              <a:t>2. Analysis for Time Changes</a:t>
            </a:r>
            <a:endParaRPr lang="en-US" altLang="zh-CN" sz="3600" dirty="0">
              <a:solidFill>
                <a:schemeClr val="tx1">
                  <a:lumMod val="50000"/>
                  <a:lumOff val="50000"/>
                </a:schemeClr>
              </a:solidFill>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5000" y="1796189"/>
            <a:ext cx="5842000" cy="43815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11" name="圆角矩形 10"/>
          <p:cNvSpPr/>
          <p:nvPr/>
        </p:nvSpPr>
        <p:spPr>
          <a:xfrm>
            <a:off x="1101990" y="1447800"/>
            <a:ext cx="3550918" cy="4099560"/>
          </a:xfrm>
          <a:prstGeom prst="roundRect">
            <a:avLst/>
          </a:prstGeom>
          <a:solidFill>
            <a:schemeClr val="tx2">
              <a:lumMod val="9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圆角矩形 9"/>
          <p:cNvSpPr/>
          <p:nvPr/>
        </p:nvSpPr>
        <p:spPr>
          <a:xfrm>
            <a:off x="7376162" y="1447800"/>
            <a:ext cx="3550918" cy="4099560"/>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FLYING IMPRESSION FID FEIZHAO    qq:1964271550"/>
          <p:cNvSpPr txBox="1"/>
          <p:nvPr/>
        </p:nvSpPr>
        <p:spPr>
          <a:xfrm>
            <a:off x="269515" y="293920"/>
            <a:ext cx="12602560" cy="814518"/>
          </a:xfrm>
          <a:prstGeom prst="rect">
            <a:avLst/>
          </a:prstGeom>
          <a:noFill/>
        </p:spPr>
        <p:txBody>
          <a:bodyPr wrap="square" rtlCol="0">
            <a:spAutoFit/>
          </a:bodyPr>
          <a:lstStyle/>
          <a:p>
            <a:pPr>
              <a:lnSpc>
                <a:spcPct val="130000"/>
              </a:lnSpc>
            </a:pPr>
            <a:r>
              <a:rPr lang="en-US" altLang="zh-CN" sz="4000" b="1" dirty="0">
                <a:solidFill>
                  <a:schemeClr val="tx1">
                    <a:lumMod val="50000"/>
                    <a:lumOff val="50000"/>
                  </a:schemeClr>
                </a:solidFill>
                <a:latin typeface="微软雅黑" panose="020B0503020204020204" charset="-122"/>
                <a:ea typeface="微软雅黑" panose="020B0503020204020204" charset="-122"/>
              </a:rPr>
              <a:t>3. Analysis </a:t>
            </a:r>
            <a:r>
              <a:rPr lang="en-US" altLang="zh-CN" sz="3600" b="1" dirty="0">
                <a:solidFill>
                  <a:schemeClr val="tx1">
                    <a:lumMod val="50000"/>
                    <a:lumOff val="50000"/>
                  </a:schemeClr>
                </a:solidFill>
                <a:latin typeface="微软雅黑" panose="020B0503020204020204" charset="-122"/>
                <a:ea typeface="微软雅黑" panose="020B0503020204020204" charset="-122"/>
              </a:rPr>
              <a:t>of</a:t>
            </a:r>
            <a:r>
              <a:rPr lang="en-US" altLang="zh-CN" sz="4000" b="1" dirty="0">
                <a:solidFill>
                  <a:schemeClr val="tx1">
                    <a:lumMod val="50000"/>
                    <a:lumOff val="50000"/>
                  </a:schemeClr>
                </a:solidFill>
                <a:latin typeface="微软雅黑" panose="020B0503020204020204" charset="-122"/>
                <a:ea typeface="微软雅黑" panose="020B0503020204020204" charset="-122"/>
              </a:rPr>
              <a:t> </a:t>
            </a:r>
            <a:r>
              <a:rPr lang="en-US" altLang="zh-CN" sz="2800" b="1" dirty="0">
                <a:solidFill>
                  <a:schemeClr val="tx1">
                    <a:lumMod val="50000"/>
                    <a:lumOff val="50000"/>
                  </a:schemeClr>
                </a:solidFill>
                <a:latin typeface="微软雅黑" panose="020B0503020204020204" charset="-122"/>
                <a:ea typeface="微软雅黑" panose="020B0503020204020204" charset="-122"/>
              </a:rPr>
              <a:t>each Round Tests for</a:t>
            </a:r>
            <a:r>
              <a:rPr lang="en-US" altLang="zh-CN" sz="4000" b="1" dirty="0">
                <a:solidFill>
                  <a:schemeClr val="tx1">
                    <a:lumMod val="50000"/>
                    <a:lumOff val="50000"/>
                  </a:schemeClr>
                </a:solidFill>
                <a:latin typeface="微软雅黑" panose="020B0503020204020204" charset="-122"/>
                <a:ea typeface="微软雅黑" panose="020B0503020204020204" charset="-122"/>
              </a:rPr>
              <a:t> </a:t>
            </a:r>
            <a:r>
              <a:rPr lang="en-US" altLang="zh-CN" sz="2800" b="1" dirty="0">
                <a:solidFill>
                  <a:schemeClr val="tx1">
                    <a:lumMod val="50000"/>
                    <a:lumOff val="50000"/>
                  </a:schemeClr>
                </a:solidFill>
                <a:latin typeface="微软雅黑" panose="020B0503020204020204" charset="-122"/>
                <a:ea typeface="微软雅黑" panose="020B0503020204020204" charset="-122"/>
              </a:rPr>
              <a:t>Different</a:t>
            </a:r>
            <a:r>
              <a:rPr lang="zh-CN" altLang="en-US" sz="2800" b="1" dirty="0">
                <a:solidFill>
                  <a:schemeClr val="tx1">
                    <a:lumMod val="50000"/>
                    <a:lumOff val="50000"/>
                  </a:schemeClr>
                </a:solidFill>
                <a:latin typeface="微软雅黑" panose="020B0503020204020204" charset="-122"/>
                <a:ea typeface="微软雅黑" panose="020B0503020204020204" charset="-122"/>
              </a:rPr>
              <a:t> </a:t>
            </a:r>
            <a:r>
              <a:rPr lang="en-US" altLang="zh-CN" sz="2800" b="1" dirty="0">
                <a:solidFill>
                  <a:schemeClr val="tx1">
                    <a:lumMod val="50000"/>
                    <a:lumOff val="50000"/>
                  </a:schemeClr>
                </a:solidFill>
                <a:latin typeface="微软雅黑" panose="020B0503020204020204" charset="-122"/>
                <a:ea typeface="微软雅黑" panose="020B0503020204020204" charset="-122"/>
              </a:rPr>
              <a:t>Feedbacks</a:t>
            </a:r>
            <a:endParaRPr lang="en-US" altLang="zh-CN" sz="2800" dirty="0">
              <a:solidFill>
                <a:schemeClr val="tx1">
                  <a:lumMod val="50000"/>
                  <a:lumOff val="50000"/>
                </a:schemeClr>
              </a:solidFill>
              <a:latin typeface="微软雅黑" panose="020B0503020204020204" charset="-122"/>
              <a:ea typeface="微软雅黑" panose="020B0503020204020204" charset="-122"/>
            </a:endParaRPr>
          </a:p>
        </p:txBody>
      </p:sp>
      <p:sp>
        <p:nvSpPr>
          <p:cNvPr id="2" name="文本框 1"/>
          <p:cNvSpPr txBox="1"/>
          <p:nvPr/>
        </p:nvSpPr>
        <p:spPr>
          <a:xfrm>
            <a:off x="7873949" y="2291080"/>
            <a:ext cx="2555344" cy="2554545"/>
          </a:xfrm>
          <a:prstGeom prst="rect">
            <a:avLst/>
          </a:prstGeom>
          <a:noFill/>
        </p:spPr>
        <p:txBody>
          <a:bodyPr wrap="square" rtlCol="0">
            <a:spAutoFit/>
          </a:bodyPr>
          <a:lstStyle/>
          <a:p>
            <a:pPr algn="ctr"/>
            <a:r>
              <a:rPr kumimoji="1" lang="en-US" altLang="zh-CN" sz="2000" b="1" dirty="0">
                <a:latin typeface="Times New Roman" panose="02020603050405020304" pitchFamily="18" charset="0"/>
                <a:cs typeface="Times New Roman" panose="02020603050405020304" pitchFamily="18" charset="0"/>
              </a:rPr>
              <a:t>Text Discrimination</a:t>
            </a:r>
          </a:p>
          <a:p>
            <a:pPr algn="ctr"/>
            <a:endParaRPr kumimoji="1" lang="en-US" altLang="zh-CN" sz="2000" b="1" dirty="0">
              <a:latin typeface="Times New Roman" panose="02020603050405020304" pitchFamily="18" charset="0"/>
              <a:cs typeface="Times New Roman" panose="02020603050405020304" pitchFamily="18" charset="0"/>
            </a:endParaRPr>
          </a:p>
          <a:p>
            <a:pPr algn="ctr"/>
            <a:endParaRPr kumimoji="1" lang="en-US" altLang="zh-CN" sz="2000" b="1" dirty="0">
              <a:latin typeface="Times New Roman" panose="02020603050405020304" pitchFamily="18" charset="0"/>
              <a:cs typeface="Times New Roman" panose="02020603050405020304" pitchFamily="18" charset="0"/>
            </a:endParaRPr>
          </a:p>
          <a:p>
            <a:pPr algn="ctr"/>
            <a:r>
              <a:rPr kumimoji="1" lang="en-US" altLang="zh-CN" sz="2000" b="1" dirty="0">
                <a:latin typeface="Times New Roman" panose="02020603050405020304" pitchFamily="18" charset="0"/>
                <a:cs typeface="Times New Roman" panose="02020603050405020304" pitchFamily="18" charset="0"/>
              </a:rPr>
              <a:t>Image Recognition</a:t>
            </a:r>
          </a:p>
          <a:p>
            <a:pPr algn="ctr"/>
            <a:endParaRPr kumimoji="1" lang="en-GB" altLang="zh-CN" sz="2000" b="1" dirty="0">
              <a:latin typeface="Times New Roman" panose="02020603050405020304" pitchFamily="18" charset="0"/>
              <a:cs typeface="Times New Roman" panose="02020603050405020304" pitchFamily="18" charset="0"/>
            </a:endParaRPr>
          </a:p>
          <a:p>
            <a:pPr algn="ctr"/>
            <a:endParaRPr kumimoji="1" lang="en-GB" altLang="zh-CN" sz="2000" b="1" dirty="0">
              <a:latin typeface="Times New Roman" panose="02020603050405020304" pitchFamily="18" charset="0"/>
              <a:cs typeface="Times New Roman" panose="02020603050405020304" pitchFamily="18" charset="0"/>
            </a:endParaRPr>
          </a:p>
          <a:p>
            <a:pPr algn="ctr"/>
            <a:r>
              <a:rPr kumimoji="1" lang="en-GB" altLang="zh-CN" sz="2000" b="1" dirty="0">
                <a:latin typeface="Times New Roman" panose="02020603050405020304" pitchFamily="18" charset="0"/>
                <a:cs typeface="Times New Roman" panose="02020603050405020304" pitchFamily="18" charset="0"/>
              </a:rPr>
              <a:t>Logical Thinking </a:t>
            </a:r>
            <a:r>
              <a:rPr kumimoji="1" lang="en-US" altLang="zh-CN" sz="2000" b="1" dirty="0">
                <a:latin typeface="Times New Roman" panose="02020603050405020304" pitchFamily="18" charset="0"/>
                <a:cs typeface="Times New Roman" panose="02020603050405020304" pitchFamily="18" charset="0"/>
              </a:rPr>
              <a:t>(Calculation)</a:t>
            </a:r>
            <a:endParaRPr kumimoji="1" lang="zh-CN" altLang="en-US" sz="2000" b="1" dirty="0">
              <a:latin typeface="Times New Roman" panose="02020603050405020304" pitchFamily="18" charset="0"/>
              <a:cs typeface="Times New Roman" panose="02020603050405020304" pitchFamily="18" charset="0"/>
            </a:endParaRPr>
          </a:p>
        </p:txBody>
      </p:sp>
      <p:sp>
        <p:nvSpPr>
          <p:cNvPr id="4" name="右箭头 3"/>
          <p:cNvSpPr/>
          <p:nvPr/>
        </p:nvSpPr>
        <p:spPr>
          <a:xfrm>
            <a:off x="5458275" y="2126525"/>
            <a:ext cx="1112520" cy="640080"/>
          </a:xfrm>
          <a:prstGeom prst="rightArrow">
            <a:avLst/>
          </a:prstGeom>
          <a:solidFill>
            <a:schemeClr val="accent1">
              <a:lumMod val="40000"/>
              <a:lumOff val="6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1264920" y="2126525"/>
            <a:ext cx="3225058" cy="3046988"/>
          </a:xfrm>
          <a:prstGeom prst="rect">
            <a:avLst/>
          </a:prstGeom>
          <a:noFill/>
        </p:spPr>
        <p:txBody>
          <a:bodyPr wrap="square" rtlCol="0">
            <a:spAutoFit/>
          </a:bodyPr>
          <a:lstStyle/>
          <a:p>
            <a:r>
              <a:rPr lang="en-GB" altLang="zh-CN" sz="2400" b="1" dirty="0">
                <a:latin typeface="Arial" panose="020B0604020202020204" pitchFamily="34" charset="0"/>
                <a:cs typeface="Arial" panose="020B0604020202020204" pitchFamily="34" charset="0"/>
              </a:rPr>
              <a:t>neutral feedback    (0)</a:t>
            </a:r>
          </a:p>
          <a:p>
            <a:endParaRPr lang="en-GB" altLang="zh-CN" sz="2400" b="1" dirty="0">
              <a:latin typeface="Arial" panose="020B0604020202020204" pitchFamily="34" charset="0"/>
              <a:cs typeface="Arial" panose="020B0604020202020204" pitchFamily="34" charset="0"/>
            </a:endParaRPr>
          </a:p>
          <a:p>
            <a:endParaRPr lang="en-GB" altLang="zh-CN" sz="2400" b="1" dirty="0">
              <a:latin typeface="Arial" panose="020B0604020202020204" pitchFamily="34" charset="0"/>
              <a:cs typeface="Arial" panose="020B0604020202020204" pitchFamily="34" charset="0"/>
            </a:endParaRPr>
          </a:p>
          <a:p>
            <a:r>
              <a:rPr lang="en-GB" altLang="zh-CN" sz="2400" b="1" dirty="0">
                <a:latin typeface="Arial" panose="020B0604020202020204" pitchFamily="34" charset="0"/>
                <a:cs typeface="Arial" panose="020B0604020202020204" pitchFamily="34" charset="0"/>
              </a:rPr>
              <a:t>positive feedback  (+)</a:t>
            </a:r>
          </a:p>
          <a:p>
            <a:endParaRPr lang="en-GB" altLang="zh-CN" sz="2400" b="1" dirty="0">
              <a:latin typeface="Arial" panose="020B0604020202020204" pitchFamily="34" charset="0"/>
              <a:cs typeface="Arial" panose="020B0604020202020204" pitchFamily="34" charset="0"/>
            </a:endParaRPr>
          </a:p>
          <a:p>
            <a:endParaRPr lang="en-GB" altLang="zh-CN" sz="2400" b="1" dirty="0">
              <a:latin typeface="Arial" panose="020B0604020202020204" pitchFamily="34" charset="0"/>
              <a:cs typeface="Arial" panose="020B0604020202020204" pitchFamily="34" charset="0"/>
            </a:endParaRPr>
          </a:p>
          <a:p>
            <a:r>
              <a:rPr lang="en-GB" altLang="zh-CN" sz="2400" b="1" dirty="0">
                <a:latin typeface="Arial" panose="020B0604020202020204" pitchFamily="34" charset="0"/>
                <a:cs typeface="Arial" panose="020B0604020202020204" pitchFamily="34" charset="0"/>
              </a:rPr>
              <a:t>negative feedback (-)</a:t>
            </a:r>
            <a:endParaRPr lang="en-GB" altLang="zh-CN" sz="2400" dirty="0">
              <a:latin typeface="Arial" panose="020B0604020202020204" pitchFamily="34" charset="0"/>
              <a:cs typeface="Arial" panose="020B0604020202020204" pitchFamily="34" charset="0"/>
            </a:endParaRPr>
          </a:p>
          <a:p>
            <a:endParaRPr lang="en-GB" altLang="zh-CN" sz="2400" dirty="0">
              <a:latin typeface="Arial" panose="020B0604020202020204" pitchFamily="34" charset="0"/>
              <a:cs typeface="Arial" panose="020B0604020202020204" pitchFamily="34" charset="0"/>
            </a:endParaRPr>
          </a:p>
        </p:txBody>
      </p:sp>
      <p:sp>
        <p:nvSpPr>
          <p:cNvPr id="8" name="右箭头 7"/>
          <p:cNvSpPr/>
          <p:nvPr/>
        </p:nvSpPr>
        <p:spPr>
          <a:xfrm>
            <a:off x="5458275" y="3248312"/>
            <a:ext cx="1112520" cy="640080"/>
          </a:xfrm>
          <a:prstGeom prst="rightArrow">
            <a:avLst/>
          </a:prstGeom>
          <a:solidFill>
            <a:schemeClr val="accent1">
              <a:lumMod val="40000"/>
              <a:lumOff val="6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右箭头 8"/>
          <p:cNvSpPr/>
          <p:nvPr/>
        </p:nvSpPr>
        <p:spPr>
          <a:xfrm>
            <a:off x="5458275" y="4370099"/>
            <a:ext cx="1112520" cy="640080"/>
          </a:xfrm>
          <a:prstGeom prst="rightArrow">
            <a:avLst/>
          </a:prstGeom>
          <a:solidFill>
            <a:schemeClr val="accent1">
              <a:lumMod val="40000"/>
              <a:lumOff val="6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3" name="文本框 2"/>
          <p:cNvSpPr txBox="1"/>
          <p:nvPr/>
        </p:nvSpPr>
        <p:spPr>
          <a:xfrm>
            <a:off x="7873949" y="5802576"/>
            <a:ext cx="2672131" cy="369332"/>
          </a:xfrm>
          <a:prstGeom prst="rect">
            <a:avLst/>
          </a:prstGeom>
          <a:noFill/>
        </p:spPr>
        <p:txBody>
          <a:bodyPr wrap="square" rtlCol="0">
            <a:spAutoFit/>
          </a:bodyPr>
          <a:lstStyle/>
          <a:p>
            <a:r>
              <a:rPr kumimoji="1" lang="en-US" altLang="zh-CN" dirty="0"/>
              <a:t>Different</a:t>
            </a:r>
            <a:r>
              <a:rPr kumimoji="1" lang="zh-CN" altLang="en-US" dirty="0"/>
              <a:t> </a:t>
            </a:r>
            <a:r>
              <a:rPr kumimoji="1" lang="en-US" altLang="zh-CN" dirty="0"/>
              <a:t>question</a:t>
            </a:r>
            <a:r>
              <a:rPr kumimoji="1" lang="zh-CN" altLang="en-US" dirty="0"/>
              <a:t> </a:t>
            </a:r>
            <a:r>
              <a:rPr kumimoji="1" lang="en-US" altLang="zh-CN" dirty="0"/>
              <a:t>types</a:t>
            </a:r>
            <a:endParaRPr kumimoji="1" lang="zh-CN" altLang="en-US" dirty="0"/>
          </a:p>
        </p:txBody>
      </p:sp>
      <p:sp>
        <p:nvSpPr>
          <p:cNvPr id="7" name="文本框 6"/>
          <p:cNvSpPr txBox="1"/>
          <p:nvPr/>
        </p:nvSpPr>
        <p:spPr>
          <a:xfrm>
            <a:off x="1602739" y="5802576"/>
            <a:ext cx="2232661" cy="369332"/>
          </a:xfrm>
          <a:prstGeom prst="rect">
            <a:avLst/>
          </a:prstGeom>
          <a:noFill/>
        </p:spPr>
        <p:txBody>
          <a:bodyPr wrap="square" rtlCol="0">
            <a:spAutoFit/>
          </a:bodyPr>
          <a:lstStyle/>
          <a:p>
            <a:r>
              <a:rPr kumimoji="1" lang="en-US" altLang="zh-CN" dirty="0"/>
              <a:t>Different</a:t>
            </a:r>
            <a:r>
              <a:rPr kumimoji="1" lang="zh-CN" altLang="en-US" dirty="0"/>
              <a:t> </a:t>
            </a:r>
            <a:r>
              <a:rPr kumimoji="1" lang="en-US" altLang="zh-CN" dirty="0"/>
              <a:t>feedbacks</a:t>
            </a:r>
            <a:endParaRPr kumimoji="1" lang="zh-CN"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6" name="FLYING IMPRESSION FID FEIZHAO    qq:1964271550"/>
          <p:cNvSpPr txBox="1"/>
          <p:nvPr/>
        </p:nvSpPr>
        <p:spPr>
          <a:xfrm>
            <a:off x="215665" y="305803"/>
            <a:ext cx="11976335" cy="525465"/>
          </a:xfrm>
          <a:prstGeom prst="rect">
            <a:avLst/>
          </a:prstGeom>
          <a:noFill/>
        </p:spPr>
        <p:txBody>
          <a:bodyPr wrap="square" rtlCol="0">
            <a:spAutoFit/>
          </a:bodyPr>
          <a:lstStyle/>
          <a:p>
            <a:pPr>
              <a:lnSpc>
                <a:spcPct val="130000"/>
              </a:lnSpc>
            </a:pPr>
            <a:r>
              <a:rPr lang="en-US" altLang="zh-CN" sz="2400" b="1" dirty="0">
                <a:solidFill>
                  <a:schemeClr val="tx1">
                    <a:lumMod val="50000"/>
                    <a:lumOff val="50000"/>
                  </a:schemeClr>
                </a:solidFill>
                <a:latin typeface="微软雅黑" panose="020B0503020204020204" charset="-122"/>
                <a:ea typeface="微软雅黑" panose="020B0503020204020204" charset="-122"/>
              </a:rPr>
              <a:t>Analysis of each Round Tests for Different</a:t>
            </a:r>
            <a:r>
              <a:rPr lang="zh-CN" altLang="en-US" sz="2400" b="1" dirty="0">
                <a:solidFill>
                  <a:schemeClr val="tx1">
                    <a:lumMod val="50000"/>
                    <a:lumOff val="50000"/>
                  </a:schemeClr>
                </a:solidFill>
                <a:latin typeface="微软雅黑" panose="020B0503020204020204" charset="-122"/>
                <a:ea typeface="微软雅黑" panose="020B0503020204020204" charset="-122"/>
              </a:rPr>
              <a:t> </a:t>
            </a:r>
            <a:r>
              <a:rPr lang="en-US" altLang="zh-CN" sz="2400" b="1" dirty="0">
                <a:solidFill>
                  <a:schemeClr val="tx1">
                    <a:lumMod val="50000"/>
                    <a:lumOff val="50000"/>
                  </a:schemeClr>
                </a:solidFill>
                <a:latin typeface="微软雅黑" panose="020B0503020204020204" charset="-122"/>
                <a:ea typeface="微软雅黑" panose="020B0503020204020204" charset="-122"/>
              </a:rPr>
              <a:t>Feedbacks</a:t>
            </a:r>
            <a:endParaRPr kumimoji="1" lang="en-US" altLang="zh-CN" sz="2400" b="1"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0708" y="1809458"/>
            <a:ext cx="6336060" cy="4742739"/>
          </a:xfrm>
          <a:prstGeom prst="rect">
            <a:avLst/>
          </a:prstGeom>
        </p:spPr>
      </p:pic>
      <p:sp>
        <p:nvSpPr>
          <p:cNvPr id="11" name="文本框 10"/>
          <p:cNvSpPr txBox="1"/>
          <p:nvPr/>
        </p:nvSpPr>
        <p:spPr>
          <a:xfrm>
            <a:off x="4792980" y="1135697"/>
            <a:ext cx="2606040" cy="369332"/>
          </a:xfrm>
          <a:prstGeom prst="rect">
            <a:avLst/>
          </a:prstGeom>
          <a:noFill/>
        </p:spPr>
        <p:txBody>
          <a:bodyPr wrap="square" rtlCol="0">
            <a:spAutoFit/>
          </a:bodyPr>
          <a:lstStyle/>
          <a:p>
            <a:r>
              <a:rPr kumimoji="1" lang="en-US" altLang="zh-CN" b="1" dirty="0">
                <a:latin typeface="Times New Roman" panose="02020603050405020304" pitchFamily="18" charset="0"/>
                <a:cs typeface="Times New Roman" panose="02020603050405020304" pitchFamily="18" charset="0"/>
              </a:rPr>
              <a:t>Text Discrimination</a:t>
            </a:r>
            <a:endParaRPr kumimoji="1" lang="zh-CN"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4" name="内容占位符 3" descr="8548"/>
          <p:cNvPicPr>
            <a:picLocks noGrp="1" noChangeAspect="1"/>
          </p:cNvPicPr>
          <p:nvPr>
            <p:ph idx="1"/>
          </p:nvPr>
        </p:nvPicPr>
        <p:blipFill>
          <a:blip r:embed="rId3"/>
          <a:stretch>
            <a:fillRect/>
          </a:stretch>
        </p:blipFill>
        <p:spPr>
          <a:xfrm flipH="1">
            <a:off x="-10160" y="0"/>
            <a:ext cx="12202160" cy="6871335"/>
          </a:xfrm>
          <a:prstGeom prst="rect">
            <a:avLst/>
          </a:prstGeom>
        </p:spPr>
      </p:pic>
      <p:sp>
        <p:nvSpPr>
          <p:cNvPr id="15" name="文本框 14"/>
          <p:cNvSpPr txBox="1"/>
          <p:nvPr/>
        </p:nvSpPr>
        <p:spPr>
          <a:xfrm>
            <a:off x="4284345" y="526739"/>
            <a:ext cx="2406015" cy="521970"/>
          </a:xfrm>
          <a:prstGeom prst="rect">
            <a:avLst/>
          </a:prstGeom>
          <a:noFill/>
        </p:spPr>
        <p:txBody>
          <a:bodyPr vert="horz" wrap="square" rtlCol="0">
            <a:spAutoFit/>
          </a:bodyPr>
          <a:lstStyle/>
          <a:p>
            <a:pPr algn="dist"/>
            <a:r>
              <a:rPr lang="zh-CN" altLang="en-US" sz="2800" dirty="0">
                <a:solidFill>
                  <a:schemeClr val="tx1">
                    <a:lumMod val="50000"/>
                    <a:lumOff val="50000"/>
                  </a:schemeClr>
                </a:solidFill>
                <a:latin typeface="方正细谭黑简体" panose="02000000000000000000" charset="-122"/>
                <a:ea typeface="方正细谭黑简体" panose="02000000000000000000" charset="-122"/>
              </a:rPr>
              <a:t>DIRECTORY</a:t>
            </a:r>
          </a:p>
        </p:txBody>
      </p:sp>
      <p:sp>
        <p:nvSpPr>
          <p:cNvPr id="2" name="文本框 1"/>
          <p:cNvSpPr txBox="1"/>
          <p:nvPr/>
        </p:nvSpPr>
        <p:spPr>
          <a:xfrm>
            <a:off x="773281" y="1575448"/>
            <a:ext cx="2801073" cy="523220"/>
          </a:xfrm>
          <a:prstGeom prst="rect">
            <a:avLst/>
          </a:prstGeom>
          <a:noFill/>
        </p:spPr>
        <p:txBody>
          <a:bodyPr wrap="square" rtlCol="0">
            <a:spAutoFit/>
          </a:bodyPr>
          <a:lstStyle/>
          <a:p>
            <a:pPr marL="457200" indent="-457200">
              <a:buFont typeface="Arial" panose="020B0604020202020204" pitchFamily="34" charset="0"/>
              <a:buChar char="•"/>
            </a:pPr>
            <a:r>
              <a:rPr kumimoji="1" lang="en-US" altLang="zh-CN" sz="2800" b="1" dirty="0">
                <a:latin typeface="Times New Roman" panose="02020603050405020304" pitchFamily="18" charset="0"/>
                <a:cs typeface="Times New Roman" panose="02020603050405020304" pitchFamily="18" charset="0"/>
              </a:rPr>
              <a:t>Background</a:t>
            </a:r>
            <a:endParaRPr kumimoji="1" lang="zh-CN" altLang="en-US" sz="2800" b="1"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3574354" y="3507607"/>
            <a:ext cx="5264846" cy="523220"/>
          </a:xfrm>
          <a:prstGeom prst="rect">
            <a:avLst/>
          </a:prstGeom>
          <a:noFill/>
        </p:spPr>
        <p:txBody>
          <a:bodyPr wrap="square" rtlCol="0">
            <a:spAutoFit/>
          </a:bodyPr>
          <a:lstStyle/>
          <a:p>
            <a:pPr marL="457200" indent="-457200">
              <a:buFont typeface="Arial" panose="020B0604020202020204" pitchFamily="34" charset="0"/>
              <a:buChar char="•"/>
            </a:pPr>
            <a:r>
              <a:rPr kumimoji="1" lang="en-US" altLang="zh-CN" sz="2800" b="1" dirty="0">
                <a:latin typeface="Times New Roman" panose="02020603050405020304" pitchFamily="18" charset="0"/>
                <a:cs typeface="Times New Roman" panose="02020603050405020304" pitchFamily="18" charset="0"/>
              </a:rPr>
              <a:t>Implementation Design</a:t>
            </a:r>
            <a:endParaRPr kumimoji="1" lang="zh-CN" altLang="en-US" sz="2800" b="1"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1871535" y="2657715"/>
            <a:ext cx="3831088" cy="523220"/>
          </a:xfrm>
          <a:prstGeom prst="rect">
            <a:avLst/>
          </a:prstGeom>
          <a:noFill/>
        </p:spPr>
        <p:txBody>
          <a:bodyPr wrap="square" rtlCol="0">
            <a:spAutoFit/>
          </a:bodyPr>
          <a:lstStyle/>
          <a:p>
            <a:pPr marL="457200" indent="-457200">
              <a:buFont typeface="Arial" panose="020B0604020202020204" pitchFamily="34" charset="0"/>
              <a:buChar char="•"/>
            </a:pPr>
            <a:r>
              <a:rPr kumimoji="1" lang="en-US" altLang="zh-CN" sz="2800" b="1" dirty="0">
                <a:latin typeface="Times New Roman" panose="02020603050405020304" pitchFamily="18" charset="0"/>
                <a:cs typeface="Times New Roman" panose="02020603050405020304" pitchFamily="18" charset="0"/>
              </a:rPr>
              <a:t>Experiment Design</a:t>
            </a:r>
            <a:endParaRPr kumimoji="1" lang="zh-CN" altLang="en-US" sz="2800" b="1"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5179377" y="4438672"/>
            <a:ext cx="2997842" cy="523220"/>
          </a:xfrm>
          <a:prstGeom prst="rect">
            <a:avLst/>
          </a:prstGeom>
          <a:noFill/>
        </p:spPr>
        <p:txBody>
          <a:bodyPr wrap="square" rtlCol="0">
            <a:spAutoFit/>
          </a:bodyPr>
          <a:lstStyle/>
          <a:p>
            <a:pPr marL="457200" indent="-457200">
              <a:buFont typeface="Arial" panose="020B0604020202020204" pitchFamily="34" charset="0"/>
              <a:buChar char="•"/>
            </a:pPr>
            <a:r>
              <a:rPr kumimoji="1" lang="en-US" altLang="zh-CN" sz="2800" b="1" dirty="0">
                <a:latin typeface="Times New Roman" panose="02020603050405020304" pitchFamily="18" charset="0"/>
                <a:cs typeface="Times New Roman" panose="02020603050405020304" pitchFamily="18" charset="0"/>
              </a:rPr>
              <a:t>Result Analysis</a:t>
            </a:r>
            <a:endParaRPr kumimoji="1" lang="zh-CN" altLang="en-US" sz="2800" b="1" dirty="0">
              <a:latin typeface="Times New Roman" panose="02020603050405020304" pitchFamily="18" charset="0"/>
              <a:cs typeface="Times New Roman" panose="02020603050405020304" pitchFamily="18" charset="0"/>
            </a:endParaRPr>
          </a:p>
        </p:txBody>
      </p:sp>
      <p:grpSp>
        <p:nvGrpSpPr>
          <p:cNvPr id="39" name="Group 268"/>
          <p:cNvGrpSpPr/>
          <p:nvPr/>
        </p:nvGrpSpPr>
        <p:grpSpPr>
          <a:xfrm>
            <a:off x="1865842" y="2676696"/>
            <a:ext cx="307975" cy="488950"/>
            <a:chOff x="3824288" y="5486400"/>
            <a:chExt cx="307975" cy="488950"/>
          </a:xfrm>
          <a:solidFill>
            <a:schemeClr val="tx1">
              <a:lumMod val="50000"/>
              <a:lumOff val="50000"/>
            </a:schemeClr>
          </a:solidFill>
        </p:grpSpPr>
        <p:sp>
          <p:nvSpPr>
            <p:cNvPr id="40" name="Freeform 248"/>
            <p:cNvSpPr>
              <a:spLocks noEditPoints="1"/>
            </p:cNvSpPr>
            <p:nvPr/>
          </p:nvSpPr>
          <p:spPr bwMode="auto">
            <a:xfrm>
              <a:off x="3824288" y="5486400"/>
              <a:ext cx="307975" cy="338138"/>
            </a:xfrm>
            <a:custGeom>
              <a:avLst/>
              <a:gdLst>
                <a:gd name="T0" fmla="*/ 227 w 401"/>
                <a:gd name="T1" fmla="*/ 250 h 440"/>
                <a:gd name="T2" fmla="*/ 215 w 401"/>
                <a:gd name="T3" fmla="*/ 251 h 440"/>
                <a:gd name="T4" fmla="*/ 224 w 401"/>
                <a:gd name="T5" fmla="*/ 283 h 440"/>
                <a:gd name="T6" fmla="*/ 200 w 401"/>
                <a:gd name="T7" fmla="*/ 329 h 440"/>
                <a:gd name="T8" fmla="*/ 175 w 401"/>
                <a:gd name="T9" fmla="*/ 283 h 440"/>
                <a:gd name="T10" fmla="*/ 187 w 401"/>
                <a:gd name="T11" fmla="*/ 251 h 440"/>
                <a:gd name="T12" fmla="*/ 181 w 401"/>
                <a:gd name="T13" fmla="*/ 250 h 440"/>
                <a:gd name="T14" fmla="*/ 148 w 401"/>
                <a:gd name="T15" fmla="*/ 283 h 440"/>
                <a:gd name="T16" fmla="*/ 148 w 401"/>
                <a:gd name="T17" fmla="*/ 440 h 440"/>
                <a:gd name="T18" fmla="*/ 254 w 401"/>
                <a:gd name="T19" fmla="*/ 440 h 440"/>
                <a:gd name="T20" fmla="*/ 254 w 401"/>
                <a:gd name="T21" fmla="*/ 280 h 440"/>
                <a:gd name="T22" fmla="*/ 227 w 401"/>
                <a:gd name="T23" fmla="*/ 250 h 440"/>
                <a:gd name="T24" fmla="*/ 401 w 401"/>
                <a:gd name="T25" fmla="*/ 201 h 440"/>
                <a:gd name="T26" fmla="*/ 200 w 401"/>
                <a:gd name="T27" fmla="*/ 0 h 440"/>
                <a:gd name="T28" fmla="*/ 0 w 401"/>
                <a:gd name="T29" fmla="*/ 201 h 440"/>
                <a:gd name="T30" fmla="*/ 0 w 401"/>
                <a:gd name="T31" fmla="*/ 211 h 440"/>
                <a:gd name="T32" fmla="*/ 0 w 401"/>
                <a:gd name="T33" fmla="*/ 220 h 440"/>
                <a:gd name="T34" fmla="*/ 84 w 401"/>
                <a:gd name="T35" fmla="*/ 375 h 440"/>
                <a:gd name="T36" fmla="*/ 113 w 401"/>
                <a:gd name="T37" fmla="*/ 440 h 440"/>
                <a:gd name="T38" fmla="*/ 113 w 401"/>
                <a:gd name="T39" fmla="*/ 440 h 440"/>
                <a:gd name="T40" fmla="*/ 131 w 401"/>
                <a:gd name="T41" fmla="*/ 440 h 440"/>
                <a:gd name="T42" fmla="*/ 131 w 401"/>
                <a:gd name="T43" fmla="*/ 283 h 440"/>
                <a:gd name="T44" fmla="*/ 181 w 401"/>
                <a:gd name="T45" fmla="*/ 234 h 440"/>
                <a:gd name="T46" fmla="*/ 202 w 401"/>
                <a:gd name="T47" fmla="*/ 239 h 440"/>
                <a:gd name="T48" fmla="*/ 227 w 401"/>
                <a:gd name="T49" fmla="*/ 233 h 440"/>
                <a:gd name="T50" fmla="*/ 271 w 401"/>
                <a:gd name="T51" fmla="*/ 280 h 440"/>
                <a:gd name="T52" fmla="*/ 271 w 401"/>
                <a:gd name="T53" fmla="*/ 440 h 440"/>
                <a:gd name="T54" fmla="*/ 288 w 401"/>
                <a:gd name="T55" fmla="*/ 440 h 440"/>
                <a:gd name="T56" fmla="*/ 288 w 401"/>
                <a:gd name="T57" fmla="*/ 440 h 440"/>
                <a:gd name="T58" fmla="*/ 317 w 401"/>
                <a:gd name="T59" fmla="*/ 375 h 440"/>
                <a:gd name="T60" fmla="*/ 401 w 401"/>
                <a:gd name="T61" fmla="*/ 220 h 440"/>
                <a:gd name="T62" fmla="*/ 401 w 401"/>
                <a:gd name="T63" fmla="*/ 211 h 440"/>
                <a:gd name="T64" fmla="*/ 401 w 401"/>
                <a:gd name="T65" fmla="*/ 201 h 440"/>
                <a:gd name="T66" fmla="*/ 208 w 401"/>
                <a:gd name="T67" fmla="*/ 283 h 440"/>
                <a:gd name="T68" fmla="*/ 201 w 401"/>
                <a:gd name="T69" fmla="*/ 260 h 440"/>
                <a:gd name="T70" fmla="*/ 192 w 401"/>
                <a:gd name="T71" fmla="*/ 283 h 440"/>
                <a:gd name="T72" fmla="*/ 200 w 401"/>
                <a:gd name="T73" fmla="*/ 313 h 440"/>
                <a:gd name="T74" fmla="*/ 208 w 401"/>
                <a:gd name="T75" fmla="*/ 28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1" h="440">
                  <a:moveTo>
                    <a:pt x="227" y="250"/>
                  </a:moveTo>
                  <a:cubicBezTo>
                    <a:pt x="223" y="250"/>
                    <a:pt x="219" y="250"/>
                    <a:pt x="215" y="251"/>
                  </a:cubicBezTo>
                  <a:cubicBezTo>
                    <a:pt x="221" y="260"/>
                    <a:pt x="224" y="270"/>
                    <a:pt x="224" y="283"/>
                  </a:cubicBezTo>
                  <a:cubicBezTo>
                    <a:pt x="224" y="317"/>
                    <a:pt x="211" y="329"/>
                    <a:pt x="200" y="329"/>
                  </a:cubicBezTo>
                  <a:cubicBezTo>
                    <a:pt x="188" y="329"/>
                    <a:pt x="175" y="315"/>
                    <a:pt x="175" y="283"/>
                  </a:cubicBezTo>
                  <a:cubicBezTo>
                    <a:pt x="175" y="270"/>
                    <a:pt x="180" y="259"/>
                    <a:pt x="187" y="251"/>
                  </a:cubicBezTo>
                  <a:cubicBezTo>
                    <a:pt x="185" y="250"/>
                    <a:pt x="183" y="250"/>
                    <a:pt x="181" y="250"/>
                  </a:cubicBezTo>
                  <a:cubicBezTo>
                    <a:pt x="165" y="250"/>
                    <a:pt x="148" y="262"/>
                    <a:pt x="148" y="283"/>
                  </a:cubicBezTo>
                  <a:cubicBezTo>
                    <a:pt x="148" y="440"/>
                    <a:pt x="148" y="440"/>
                    <a:pt x="148" y="440"/>
                  </a:cubicBezTo>
                  <a:cubicBezTo>
                    <a:pt x="254" y="440"/>
                    <a:pt x="254" y="440"/>
                    <a:pt x="254" y="440"/>
                  </a:cubicBezTo>
                  <a:cubicBezTo>
                    <a:pt x="254" y="280"/>
                    <a:pt x="254" y="280"/>
                    <a:pt x="254" y="280"/>
                  </a:cubicBezTo>
                  <a:cubicBezTo>
                    <a:pt x="254" y="252"/>
                    <a:pt x="233" y="250"/>
                    <a:pt x="227" y="250"/>
                  </a:cubicBezTo>
                  <a:close/>
                  <a:moveTo>
                    <a:pt x="401" y="201"/>
                  </a:moveTo>
                  <a:cubicBezTo>
                    <a:pt x="401" y="90"/>
                    <a:pt x="311" y="0"/>
                    <a:pt x="200" y="0"/>
                  </a:cubicBezTo>
                  <a:cubicBezTo>
                    <a:pt x="89" y="0"/>
                    <a:pt x="0" y="90"/>
                    <a:pt x="0" y="201"/>
                  </a:cubicBezTo>
                  <a:cubicBezTo>
                    <a:pt x="0" y="204"/>
                    <a:pt x="0" y="208"/>
                    <a:pt x="0" y="211"/>
                  </a:cubicBezTo>
                  <a:cubicBezTo>
                    <a:pt x="0" y="214"/>
                    <a:pt x="0" y="217"/>
                    <a:pt x="0" y="220"/>
                  </a:cubicBezTo>
                  <a:cubicBezTo>
                    <a:pt x="0" y="300"/>
                    <a:pt x="84" y="375"/>
                    <a:pt x="84" y="375"/>
                  </a:cubicBezTo>
                  <a:cubicBezTo>
                    <a:pt x="100" y="390"/>
                    <a:pt x="113" y="419"/>
                    <a:pt x="113" y="440"/>
                  </a:cubicBezTo>
                  <a:cubicBezTo>
                    <a:pt x="113" y="440"/>
                    <a:pt x="113" y="440"/>
                    <a:pt x="113" y="440"/>
                  </a:cubicBezTo>
                  <a:cubicBezTo>
                    <a:pt x="131" y="440"/>
                    <a:pt x="131" y="440"/>
                    <a:pt x="131" y="440"/>
                  </a:cubicBezTo>
                  <a:cubicBezTo>
                    <a:pt x="131" y="283"/>
                    <a:pt x="131" y="283"/>
                    <a:pt x="131" y="283"/>
                  </a:cubicBezTo>
                  <a:cubicBezTo>
                    <a:pt x="131" y="252"/>
                    <a:pt x="156" y="234"/>
                    <a:pt x="181" y="234"/>
                  </a:cubicBezTo>
                  <a:cubicBezTo>
                    <a:pt x="189" y="234"/>
                    <a:pt x="196" y="236"/>
                    <a:pt x="202" y="239"/>
                  </a:cubicBezTo>
                  <a:cubicBezTo>
                    <a:pt x="210" y="235"/>
                    <a:pt x="218" y="233"/>
                    <a:pt x="227" y="233"/>
                  </a:cubicBezTo>
                  <a:cubicBezTo>
                    <a:pt x="249" y="233"/>
                    <a:pt x="271" y="248"/>
                    <a:pt x="271" y="280"/>
                  </a:cubicBezTo>
                  <a:cubicBezTo>
                    <a:pt x="271" y="440"/>
                    <a:pt x="271" y="440"/>
                    <a:pt x="271" y="440"/>
                  </a:cubicBezTo>
                  <a:cubicBezTo>
                    <a:pt x="288" y="440"/>
                    <a:pt x="288" y="440"/>
                    <a:pt x="288" y="440"/>
                  </a:cubicBezTo>
                  <a:cubicBezTo>
                    <a:pt x="288" y="440"/>
                    <a:pt x="288" y="440"/>
                    <a:pt x="288" y="440"/>
                  </a:cubicBezTo>
                  <a:cubicBezTo>
                    <a:pt x="288" y="419"/>
                    <a:pt x="301" y="390"/>
                    <a:pt x="317" y="375"/>
                  </a:cubicBezTo>
                  <a:cubicBezTo>
                    <a:pt x="317" y="375"/>
                    <a:pt x="401" y="300"/>
                    <a:pt x="401" y="220"/>
                  </a:cubicBezTo>
                  <a:cubicBezTo>
                    <a:pt x="401" y="217"/>
                    <a:pt x="401" y="214"/>
                    <a:pt x="401" y="211"/>
                  </a:cubicBezTo>
                  <a:cubicBezTo>
                    <a:pt x="401" y="208"/>
                    <a:pt x="401" y="204"/>
                    <a:pt x="401" y="201"/>
                  </a:cubicBezTo>
                  <a:close/>
                  <a:moveTo>
                    <a:pt x="208" y="283"/>
                  </a:moveTo>
                  <a:cubicBezTo>
                    <a:pt x="208" y="272"/>
                    <a:pt x="205" y="265"/>
                    <a:pt x="201" y="260"/>
                  </a:cubicBezTo>
                  <a:cubicBezTo>
                    <a:pt x="195" y="265"/>
                    <a:pt x="192" y="273"/>
                    <a:pt x="192" y="283"/>
                  </a:cubicBezTo>
                  <a:cubicBezTo>
                    <a:pt x="192" y="304"/>
                    <a:pt x="198" y="312"/>
                    <a:pt x="200" y="313"/>
                  </a:cubicBezTo>
                  <a:cubicBezTo>
                    <a:pt x="201" y="312"/>
                    <a:pt x="208" y="306"/>
                    <a:pt x="208" y="283"/>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AU">
                <a:solidFill>
                  <a:schemeClr val="tx1">
                    <a:lumMod val="50000"/>
                    <a:lumOff val="50000"/>
                  </a:schemeClr>
                </a:solidFill>
              </a:endParaRPr>
            </a:p>
          </p:txBody>
        </p:sp>
        <p:sp>
          <p:nvSpPr>
            <p:cNvPr id="41" name="Freeform 249"/>
            <p:cNvSpPr/>
            <p:nvPr/>
          </p:nvSpPr>
          <p:spPr bwMode="auto">
            <a:xfrm>
              <a:off x="3917950" y="5843588"/>
              <a:ext cx="119063" cy="25400"/>
            </a:xfrm>
            <a:custGeom>
              <a:avLst/>
              <a:gdLst>
                <a:gd name="T0" fmla="*/ 145 w 154"/>
                <a:gd name="T1" fmla="*/ 33 h 33"/>
                <a:gd name="T2" fmla="*/ 154 w 154"/>
                <a:gd name="T3" fmla="*/ 23 h 33"/>
                <a:gd name="T4" fmla="*/ 154 w 154"/>
                <a:gd name="T5" fmla="*/ 10 h 33"/>
                <a:gd name="T6" fmla="*/ 145 w 154"/>
                <a:gd name="T7" fmla="*/ 0 h 33"/>
                <a:gd name="T8" fmla="*/ 9 w 154"/>
                <a:gd name="T9" fmla="*/ 0 h 33"/>
                <a:gd name="T10" fmla="*/ 0 w 154"/>
                <a:gd name="T11" fmla="*/ 10 h 33"/>
                <a:gd name="T12" fmla="*/ 0 w 154"/>
                <a:gd name="T13" fmla="*/ 23 h 33"/>
                <a:gd name="T14" fmla="*/ 9 w 154"/>
                <a:gd name="T15" fmla="*/ 33 h 33"/>
                <a:gd name="T16" fmla="*/ 145 w 1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3">
                  <a:moveTo>
                    <a:pt x="145" y="33"/>
                  </a:moveTo>
                  <a:cubicBezTo>
                    <a:pt x="150" y="33"/>
                    <a:pt x="154" y="28"/>
                    <a:pt x="154" y="23"/>
                  </a:cubicBezTo>
                  <a:cubicBezTo>
                    <a:pt x="154" y="10"/>
                    <a:pt x="154" y="10"/>
                    <a:pt x="154" y="10"/>
                  </a:cubicBezTo>
                  <a:cubicBezTo>
                    <a:pt x="154" y="4"/>
                    <a:pt x="150" y="0"/>
                    <a:pt x="145" y="0"/>
                  </a:cubicBezTo>
                  <a:cubicBezTo>
                    <a:pt x="9" y="0"/>
                    <a:pt x="9" y="0"/>
                    <a:pt x="9" y="0"/>
                  </a:cubicBezTo>
                  <a:cubicBezTo>
                    <a:pt x="4" y="0"/>
                    <a:pt x="0" y="4"/>
                    <a:pt x="0" y="10"/>
                  </a:cubicBezTo>
                  <a:cubicBezTo>
                    <a:pt x="0" y="23"/>
                    <a:pt x="0" y="23"/>
                    <a:pt x="0" y="23"/>
                  </a:cubicBezTo>
                  <a:cubicBezTo>
                    <a:pt x="0" y="28"/>
                    <a:pt x="4" y="33"/>
                    <a:pt x="9" y="33"/>
                  </a:cubicBezTo>
                  <a:lnTo>
                    <a:pt x="145" y="33"/>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AU">
                <a:solidFill>
                  <a:schemeClr val="tx1">
                    <a:lumMod val="50000"/>
                    <a:lumOff val="50000"/>
                  </a:schemeClr>
                </a:solidFill>
              </a:endParaRPr>
            </a:p>
          </p:txBody>
        </p:sp>
        <p:sp>
          <p:nvSpPr>
            <p:cNvPr id="42" name="Freeform 250"/>
            <p:cNvSpPr/>
            <p:nvPr/>
          </p:nvSpPr>
          <p:spPr bwMode="auto">
            <a:xfrm>
              <a:off x="3917950" y="5880100"/>
              <a:ext cx="119063" cy="25400"/>
            </a:xfrm>
            <a:custGeom>
              <a:avLst/>
              <a:gdLst>
                <a:gd name="T0" fmla="*/ 145 w 154"/>
                <a:gd name="T1" fmla="*/ 33 h 33"/>
                <a:gd name="T2" fmla="*/ 154 w 154"/>
                <a:gd name="T3" fmla="*/ 23 h 33"/>
                <a:gd name="T4" fmla="*/ 154 w 154"/>
                <a:gd name="T5" fmla="*/ 10 h 33"/>
                <a:gd name="T6" fmla="*/ 145 w 154"/>
                <a:gd name="T7" fmla="*/ 0 h 33"/>
                <a:gd name="T8" fmla="*/ 9 w 154"/>
                <a:gd name="T9" fmla="*/ 0 h 33"/>
                <a:gd name="T10" fmla="*/ 0 w 154"/>
                <a:gd name="T11" fmla="*/ 10 h 33"/>
                <a:gd name="T12" fmla="*/ 0 w 154"/>
                <a:gd name="T13" fmla="*/ 23 h 33"/>
                <a:gd name="T14" fmla="*/ 9 w 154"/>
                <a:gd name="T15" fmla="*/ 33 h 33"/>
                <a:gd name="T16" fmla="*/ 145 w 1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3">
                  <a:moveTo>
                    <a:pt x="145" y="33"/>
                  </a:moveTo>
                  <a:cubicBezTo>
                    <a:pt x="150" y="33"/>
                    <a:pt x="154" y="29"/>
                    <a:pt x="154" y="23"/>
                  </a:cubicBezTo>
                  <a:cubicBezTo>
                    <a:pt x="154" y="10"/>
                    <a:pt x="154" y="10"/>
                    <a:pt x="154" y="10"/>
                  </a:cubicBezTo>
                  <a:cubicBezTo>
                    <a:pt x="154" y="5"/>
                    <a:pt x="150" y="0"/>
                    <a:pt x="145" y="0"/>
                  </a:cubicBezTo>
                  <a:cubicBezTo>
                    <a:pt x="9" y="0"/>
                    <a:pt x="9" y="0"/>
                    <a:pt x="9" y="0"/>
                  </a:cubicBezTo>
                  <a:cubicBezTo>
                    <a:pt x="4" y="0"/>
                    <a:pt x="0" y="5"/>
                    <a:pt x="0" y="10"/>
                  </a:cubicBezTo>
                  <a:cubicBezTo>
                    <a:pt x="0" y="23"/>
                    <a:pt x="0" y="23"/>
                    <a:pt x="0" y="23"/>
                  </a:cubicBezTo>
                  <a:cubicBezTo>
                    <a:pt x="0" y="29"/>
                    <a:pt x="4" y="33"/>
                    <a:pt x="9" y="33"/>
                  </a:cubicBezTo>
                  <a:lnTo>
                    <a:pt x="145" y="33"/>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AU">
                <a:solidFill>
                  <a:schemeClr val="tx1">
                    <a:lumMod val="50000"/>
                    <a:lumOff val="50000"/>
                  </a:schemeClr>
                </a:solidFill>
              </a:endParaRPr>
            </a:p>
          </p:txBody>
        </p:sp>
        <p:sp>
          <p:nvSpPr>
            <p:cNvPr id="43" name="Freeform 251"/>
            <p:cNvSpPr/>
            <p:nvPr/>
          </p:nvSpPr>
          <p:spPr bwMode="auto">
            <a:xfrm>
              <a:off x="3917950" y="5916613"/>
              <a:ext cx="119063" cy="25400"/>
            </a:xfrm>
            <a:custGeom>
              <a:avLst/>
              <a:gdLst>
                <a:gd name="T0" fmla="*/ 145 w 154"/>
                <a:gd name="T1" fmla="*/ 33 h 33"/>
                <a:gd name="T2" fmla="*/ 154 w 154"/>
                <a:gd name="T3" fmla="*/ 23 h 33"/>
                <a:gd name="T4" fmla="*/ 154 w 154"/>
                <a:gd name="T5" fmla="*/ 10 h 33"/>
                <a:gd name="T6" fmla="*/ 145 w 154"/>
                <a:gd name="T7" fmla="*/ 0 h 33"/>
                <a:gd name="T8" fmla="*/ 9 w 154"/>
                <a:gd name="T9" fmla="*/ 0 h 33"/>
                <a:gd name="T10" fmla="*/ 0 w 154"/>
                <a:gd name="T11" fmla="*/ 10 h 33"/>
                <a:gd name="T12" fmla="*/ 0 w 154"/>
                <a:gd name="T13" fmla="*/ 23 h 33"/>
                <a:gd name="T14" fmla="*/ 9 w 154"/>
                <a:gd name="T15" fmla="*/ 33 h 33"/>
                <a:gd name="T16" fmla="*/ 145 w 1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3">
                  <a:moveTo>
                    <a:pt x="145" y="33"/>
                  </a:moveTo>
                  <a:cubicBezTo>
                    <a:pt x="150" y="33"/>
                    <a:pt x="154" y="28"/>
                    <a:pt x="154" y="23"/>
                  </a:cubicBezTo>
                  <a:cubicBezTo>
                    <a:pt x="154" y="10"/>
                    <a:pt x="154" y="10"/>
                    <a:pt x="154" y="10"/>
                  </a:cubicBezTo>
                  <a:cubicBezTo>
                    <a:pt x="154" y="4"/>
                    <a:pt x="150" y="0"/>
                    <a:pt x="145" y="0"/>
                  </a:cubicBezTo>
                  <a:cubicBezTo>
                    <a:pt x="9" y="0"/>
                    <a:pt x="9" y="0"/>
                    <a:pt x="9" y="0"/>
                  </a:cubicBezTo>
                  <a:cubicBezTo>
                    <a:pt x="4" y="0"/>
                    <a:pt x="0" y="4"/>
                    <a:pt x="0" y="10"/>
                  </a:cubicBezTo>
                  <a:cubicBezTo>
                    <a:pt x="0" y="23"/>
                    <a:pt x="0" y="23"/>
                    <a:pt x="0" y="23"/>
                  </a:cubicBezTo>
                  <a:cubicBezTo>
                    <a:pt x="0" y="28"/>
                    <a:pt x="4" y="33"/>
                    <a:pt x="9" y="33"/>
                  </a:cubicBezTo>
                  <a:lnTo>
                    <a:pt x="145" y="33"/>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AU">
                <a:solidFill>
                  <a:schemeClr val="tx1">
                    <a:lumMod val="50000"/>
                    <a:lumOff val="50000"/>
                  </a:schemeClr>
                </a:solidFill>
              </a:endParaRPr>
            </a:p>
          </p:txBody>
        </p:sp>
        <p:sp>
          <p:nvSpPr>
            <p:cNvPr id="44" name="Freeform 252"/>
            <p:cNvSpPr/>
            <p:nvPr/>
          </p:nvSpPr>
          <p:spPr bwMode="auto">
            <a:xfrm>
              <a:off x="3943350" y="5953125"/>
              <a:ext cx="68263" cy="22225"/>
            </a:xfrm>
            <a:custGeom>
              <a:avLst/>
              <a:gdLst>
                <a:gd name="T0" fmla="*/ 0 w 90"/>
                <a:gd name="T1" fmla="*/ 0 h 29"/>
                <a:gd name="T2" fmla="*/ 45 w 90"/>
                <a:gd name="T3" fmla="*/ 29 h 29"/>
                <a:gd name="T4" fmla="*/ 90 w 90"/>
                <a:gd name="T5" fmla="*/ 0 h 29"/>
                <a:gd name="T6" fmla="*/ 0 w 90"/>
                <a:gd name="T7" fmla="*/ 0 h 29"/>
              </a:gdLst>
              <a:ahLst/>
              <a:cxnLst>
                <a:cxn ang="0">
                  <a:pos x="T0" y="T1"/>
                </a:cxn>
                <a:cxn ang="0">
                  <a:pos x="T2" y="T3"/>
                </a:cxn>
                <a:cxn ang="0">
                  <a:pos x="T4" y="T5"/>
                </a:cxn>
                <a:cxn ang="0">
                  <a:pos x="T6" y="T7"/>
                </a:cxn>
              </a:cxnLst>
              <a:rect l="0" t="0" r="r" b="b"/>
              <a:pathLst>
                <a:path w="90" h="29">
                  <a:moveTo>
                    <a:pt x="0" y="0"/>
                  </a:moveTo>
                  <a:cubicBezTo>
                    <a:pt x="9" y="17"/>
                    <a:pt x="26" y="29"/>
                    <a:pt x="45" y="29"/>
                  </a:cubicBezTo>
                  <a:cubicBezTo>
                    <a:pt x="65" y="29"/>
                    <a:pt x="82" y="17"/>
                    <a:pt x="90" y="0"/>
                  </a:cubicBezTo>
                  <a:lnTo>
                    <a:pt x="0" y="0"/>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AU">
                <a:solidFill>
                  <a:schemeClr val="tx1">
                    <a:lumMod val="50000"/>
                    <a:lumOff val="50000"/>
                  </a:schemeClr>
                </a:solidFill>
              </a:endParaRPr>
            </a:p>
          </p:txBody>
        </p:sp>
      </p:grpSp>
      <p:grpSp>
        <p:nvGrpSpPr>
          <p:cNvPr id="45" name="Group 268"/>
          <p:cNvGrpSpPr/>
          <p:nvPr/>
        </p:nvGrpSpPr>
        <p:grpSpPr>
          <a:xfrm>
            <a:off x="773281" y="1666054"/>
            <a:ext cx="307975" cy="488950"/>
            <a:chOff x="3824288" y="5486400"/>
            <a:chExt cx="307975" cy="488950"/>
          </a:xfrm>
          <a:solidFill>
            <a:schemeClr val="tx1">
              <a:lumMod val="50000"/>
              <a:lumOff val="50000"/>
            </a:schemeClr>
          </a:solidFill>
        </p:grpSpPr>
        <p:sp>
          <p:nvSpPr>
            <p:cNvPr id="46" name="Freeform 248"/>
            <p:cNvSpPr>
              <a:spLocks noEditPoints="1"/>
            </p:cNvSpPr>
            <p:nvPr/>
          </p:nvSpPr>
          <p:spPr bwMode="auto">
            <a:xfrm>
              <a:off x="3824288" y="5486400"/>
              <a:ext cx="307975" cy="338138"/>
            </a:xfrm>
            <a:custGeom>
              <a:avLst/>
              <a:gdLst>
                <a:gd name="T0" fmla="*/ 227 w 401"/>
                <a:gd name="T1" fmla="*/ 250 h 440"/>
                <a:gd name="T2" fmla="*/ 215 w 401"/>
                <a:gd name="T3" fmla="*/ 251 h 440"/>
                <a:gd name="T4" fmla="*/ 224 w 401"/>
                <a:gd name="T5" fmla="*/ 283 h 440"/>
                <a:gd name="T6" fmla="*/ 200 w 401"/>
                <a:gd name="T7" fmla="*/ 329 h 440"/>
                <a:gd name="T8" fmla="*/ 175 w 401"/>
                <a:gd name="T9" fmla="*/ 283 h 440"/>
                <a:gd name="T10" fmla="*/ 187 w 401"/>
                <a:gd name="T11" fmla="*/ 251 h 440"/>
                <a:gd name="T12" fmla="*/ 181 w 401"/>
                <a:gd name="T13" fmla="*/ 250 h 440"/>
                <a:gd name="T14" fmla="*/ 148 w 401"/>
                <a:gd name="T15" fmla="*/ 283 h 440"/>
                <a:gd name="T16" fmla="*/ 148 w 401"/>
                <a:gd name="T17" fmla="*/ 440 h 440"/>
                <a:gd name="T18" fmla="*/ 254 w 401"/>
                <a:gd name="T19" fmla="*/ 440 h 440"/>
                <a:gd name="T20" fmla="*/ 254 w 401"/>
                <a:gd name="T21" fmla="*/ 280 h 440"/>
                <a:gd name="T22" fmla="*/ 227 w 401"/>
                <a:gd name="T23" fmla="*/ 250 h 440"/>
                <a:gd name="T24" fmla="*/ 401 w 401"/>
                <a:gd name="T25" fmla="*/ 201 h 440"/>
                <a:gd name="T26" fmla="*/ 200 w 401"/>
                <a:gd name="T27" fmla="*/ 0 h 440"/>
                <a:gd name="T28" fmla="*/ 0 w 401"/>
                <a:gd name="T29" fmla="*/ 201 h 440"/>
                <a:gd name="T30" fmla="*/ 0 w 401"/>
                <a:gd name="T31" fmla="*/ 211 h 440"/>
                <a:gd name="T32" fmla="*/ 0 w 401"/>
                <a:gd name="T33" fmla="*/ 220 h 440"/>
                <a:gd name="T34" fmla="*/ 84 w 401"/>
                <a:gd name="T35" fmla="*/ 375 h 440"/>
                <a:gd name="T36" fmla="*/ 113 w 401"/>
                <a:gd name="T37" fmla="*/ 440 h 440"/>
                <a:gd name="T38" fmla="*/ 113 w 401"/>
                <a:gd name="T39" fmla="*/ 440 h 440"/>
                <a:gd name="T40" fmla="*/ 131 w 401"/>
                <a:gd name="T41" fmla="*/ 440 h 440"/>
                <a:gd name="T42" fmla="*/ 131 w 401"/>
                <a:gd name="T43" fmla="*/ 283 h 440"/>
                <a:gd name="T44" fmla="*/ 181 w 401"/>
                <a:gd name="T45" fmla="*/ 234 h 440"/>
                <a:gd name="T46" fmla="*/ 202 w 401"/>
                <a:gd name="T47" fmla="*/ 239 h 440"/>
                <a:gd name="T48" fmla="*/ 227 w 401"/>
                <a:gd name="T49" fmla="*/ 233 h 440"/>
                <a:gd name="T50" fmla="*/ 271 w 401"/>
                <a:gd name="T51" fmla="*/ 280 h 440"/>
                <a:gd name="T52" fmla="*/ 271 w 401"/>
                <a:gd name="T53" fmla="*/ 440 h 440"/>
                <a:gd name="T54" fmla="*/ 288 w 401"/>
                <a:gd name="T55" fmla="*/ 440 h 440"/>
                <a:gd name="T56" fmla="*/ 288 w 401"/>
                <a:gd name="T57" fmla="*/ 440 h 440"/>
                <a:gd name="T58" fmla="*/ 317 w 401"/>
                <a:gd name="T59" fmla="*/ 375 h 440"/>
                <a:gd name="T60" fmla="*/ 401 w 401"/>
                <a:gd name="T61" fmla="*/ 220 h 440"/>
                <a:gd name="T62" fmla="*/ 401 w 401"/>
                <a:gd name="T63" fmla="*/ 211 h 440"/>
                <a:gd name="T64" fmla="*/ 401 w 401"/>
                <a:gd name="T65" fmla="*/ 201 h 440"/>
                <a:gd name="T66" fmla="*/ 208 w 401"/>
                <a:gd name="T67" fmla="*/ 283 h 440"/>
                <a:gd name="T68" fmla="*/ 201 w 401"/>
                <a:gd name="T69" fmla="*/ 260 h 440"/>
                <a:gd name="T70" fmla="*/ 192 w 401"/>
                <a:gd name="T71" fmla="*/ 283 h 440"/>
                <a:gd name="T72" fmla="*/ 200 w 401"/>
                <a:gd name="T73" fmla="*/ 313 h 440"/>
                <a:gd name="T74" fmla="*/ 208 w 401"/>
                <a:gd name="T75" fmla="*/ 28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1" h="440">
                  <a:moveTo>
                    <a:pt x="227" y="250"/>
                  </a:moveTo>
                  <a:cubicBezTo>
                    <a:pt x="223" y="250"/>
                    <a:pt x="219" y="250"/>
                    <a:pt x="215" y="251"/>
                  </a:cubicBezTo>
                  <a:cubicBezTo>
                    <a:pt x="221" y="260"/>
                    <a:pt x="224" y="270"/>
                    <a:pt x="224" y="283"/>
                  </a:cubicBezTo>
                  <a:cubicBezTo>
                    <a:pt x="224" y="317"/>
                    <a:pt x="211" y="329"/>
                    <a:pt x="200" y="329"/>
                  </a:cubicBezTo>
                  <a:cubicBezTo>
                    <a:pt x="188" y="329"/>
                    <a:pt x="175" y="315"/>
                    <a:pt x="175" y="283"/>
                  </a:cubicBezTo>
                  <a:cubicBezTo>
                    <a:pt x="175" y="270"/>
                    <a:pt x="180" y="259"/>
                    <a:pt x="187" y="251"/>
                  </a:cubicBezTo>
                  <a:cubicBezTo>
                    <a:pt x="185" y="250"/>
                    <a:pt x="183" y="250"/>
                    <a:pt x="181" y="250"/>
                  </a:cubicBezTo>
                  <a:cubicBezTo>
                    <a:pt x="165" y="250"/>
                    <a:pt x="148" y="262"/>
                    <a:pt x="148" y="283"/>
                  </a:cubicBezTo>
                  <a:cubicBezTo>
                    <a:pt x="148" y="440"/>
                    <a:pt x="148" y="440"/>
                    <a:pt x="148" y="440"/>
                  </a:cubicBezTo>
                  <a:cubicBezTo>
                    <a:pt x="254" y="440"/>
                    <a:pt x="254" y="440"/>
                    <a:pt x="254" y="440"/>
                  </a:cubicBezTo>
                  <a:cubicBezTo>
                    <a:pt x="254" y="280"/>
                    <a:pt x="254" y="280"/>
                    <a:pt x="254" y="280"/>
                  </a:cubicBezTo>
                  <a:cubicBezTo>
                    <a:pt x="254" y="252"/>
                    <a:pt x="233" y="250"/>
                    <a:pt x="227" y="250"/>
                  </a:cubicBezTo>
                  <a:close/>
                  <a:moveTo>
                    <a:pt x="401" y="201"/>
                  </a:moveTo>
                  <a:cubicBezTo>
                    <a:pt x="401" y="90"/>
                    <a:pt x="311" y="0"/>
                    <a:pt x="200" y="0"/>
                  </a:cubicBezTo>
                  <a:cubicBezTo>
                    <a:pt x="89" y="0"/>
                    <a:pt x="0" y="90"/>
                    <a:pt x="0" y="201"/>
                  </a:cubicBezTo>
                  <a:cubicBezTo>
                    <a:pt x="0" y="204"/>
                    <a:pt x="0" y="208"/>
                    <a:pt x="0" y="211"/>
                  </a:cubicBezTo>
                  <a:cubicBezTo>
                    <a:pt x="0" y="214"/>
                    <a:pt x="0" y="217"/>
                    <a:pt x="0" y="220"/>
                  </a:cubicBezTo>
                  <a:cubicBezTo>
                    <a:pt x="0" y="300"/>
                    <a:pt x="84" y="375"/>
                    <a:pt x="84" y="375"/>
                  </a:cubicBezTo>
                  <a:cubicBezTo>
                    <a:pt x="100" y="390"/>
                    <a:pt x="113" y="419"/>
                    <a:pt x="113" y="440"/>
                  </a:cubicBezTo>
                  <a:cubicBezTo>
                    <a:pt x="113" y="440"/>
                    <a:pt x="113" y="440"/>
                    <a:pt x="113" y="440"/>
                  </a:cubicBezTo>
                  <a:cubicBezTo>
                    <a:pt x="131" y="440"/>
                    <a:pt x="131" y="440"/>
                    <a:pt x="131" y="440"/>
                  </a:cubicBezTo>
                  <a:cubicBezTo>
                    <a:pt x="131" y="283"/>
                    <a:pt x="131" y="283"/>
                    <a:pt x="131" y="283"/>
                  </a:cubicBezTo>
                  <a:cubicBezTo>
                    <a:pt x="131" y="252"/>
                    <a:pt x="156" y="234"/>
                    <a:pt x="181" y="234"/>
                  </a:cubicBezTo>
                  <a:cubicBezTo>
                    <a:pt x="189" y="234"/>
                    <a:pt x="196" y="236"/>
                    <a:pt x="202" y="239"/>
                  </a:cubicBezTo>
                  <a:cubicBezTo>
                    <a:pt x="210" y="235"/>
                    <a:pt x="218" y="233"/>
                    <a:pt x="227" y="233"/>
                  </a:cubicBezTo>
                  <a:cubicBezTo>
                    <a:pt x="249" y="233"/>
                    <a:pt x="271" y="248"/>
                    <a:pt x="271" y="280"/>
                  </a:cubicBezTo>
                  <a:cubicBezTo>
                    <a:pt x="271" y="440"/>
                    <a:pt x="271" y="440"/>
                    <a:pt x="271" y="440"/>
                  </a:cubicBezTo>
                  <a:cubicBezTo>
                    <a:pt x="288" y="440"/>
                    <a:pt x="288" y="440"/>
                    <a:pt x="288" y="440"/>
                  </a:cubicBezTo>
                  <a:cubicBezTo>
                    <a:pt x="288" y="440"/>
                    <a:pt x="288" y="440"/>
                    <a:pt x="288" y="440"/>
                  </a:cubicBezTo>
                  <a:cubicBezTo>
                    <a:pt x="288" y="419"/>
                    <a:pt x="301" y="390"/>
                    <a:pt x="317" y="375"/>
                  </a:cubicBezTo>
                  <a:cubicBezTo>
                    <a:pt x="317" y="375"/>
                    <a:pt x="401" y="300"/>
                    <a:pt x="401" y="220"/>
                  </a:cubicBezTo>
                  <a:cubicBezTo>
                    <a:pt x="401" y="217"/>
                    <a:pt x="401" y="214"/>
                    <a:pt x="401" y="211"/>
                  </a:cubicBezTo>
                  <a:cubicBezTo>
                    <a:pt x="401" y="208"/>
                    <a:pt x="401" y="204"/>
                    <a:pt x="401" y="201"/>
                  </a:cubicBezTo>
                  <a:close/>
                  <a:moveTo>
                    <a:pt x="208" y="283"/>
                  </a:moveTo>
                  <a:cubicBezTo>
                    <a:pt x="208" y="272"/>
                    <a:pt x="205" y="265"/>
                    <a:pt x="201" y="260"/>
                  </a:cubicBezTo>
                  <a:cubicBezTo>
                    <a:pt x="195" y="265"/>
                    <a:pt x="192" y="273"/>
                    <a:pt x="192" y="283"/>
                  </a:cubicBezTo>
                  <a:cubicBezTo>
                    <a:pt x="192" y="304"/>
                    <a:pt x="198" y="312"/>
                    <a:pt x="200" y="313"/>
                  </a:cubicBezTo>
                  <a:cubicBezTo>
                    <a:pt x="201" y="312"/>
                    <a:pt x="208" y="306"/>
                    <a:pt x="208" y="283"/>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AU">
                <a:solidFill>
                  <a:schemeClr val="tx1">
                    <a:lumMod val="50000"/>
                    <a:lumOff val="50000"/>
                  </a:schemeClr>
                </a:solidFill>
              </a:endParaRPr>
            </a:p>
          </p:txBody>
        </p:sp>
        <p:sp>
          <p:nvSpPr>
            <p:cNvPr id="47" name="Freeform 249"/>
            <p:cNvSpPr/>
            <p:nvPr/>
          </p:nvSpPr>
          <p:spPr bwMode="auto">
            <a:xfrm>
              <a:off x="3917950" y="5843588"/>
              <a:ext cx="119063" cy="25400"/>
            </a:xfrm>
            <a:custGeom>
              <a:avLst/>
              <a:gdLst>
                <a:gd name="T0" fmla="*/ 145 w 154"/>
                <a:gd name="T1" fmla="*/ 33 h 33"/>
                <a:gd name="T2" fmla="*/ 154 w 154"/>
                <a:gd name="T3" fmla="*/ 23 h 33"/>
                <a:gd name="T4" fmla="*/ 154 w 154"/>
                <a:gd name="T5" fmla="*/ 10 h 33"/>
                <a:gd name="T6" fmla="*/ 145 w 154"/>
                <a:gd name="T7" fmla="*/ 0 h 33"/>
                <a:gd name="T8" fmla="*/ 9 w 154"/>
                <a:gd name="T9" fmla="*/ 0 h 33"/>
                <a:gd name="T10" fmla="*/ 0 w 154"/>
                <a:gd name="T11" fmla="*/ 10 h 33"/>
                <a:gd name="T12" fmla="*/ 0 w 154"/>
                <a:gd name="T13" fmla="*/ 23 h 33"/>
                <a:gd name="T14" fmla="*/ 9 w 154"/>
                <a:gd name="T15" fmla="*/ 33 h 33"/>
                <a:gd name="T16" fmla="*/ 145 w 1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3">
                  <a:moveTo>
                    <a:pt x="145" y="33"/>
                  </a:moveTo>
                  <a:cubicBezTo>
                    <a:pt x="150" y="33"/>
                    <a:pt x="154" y="28"/>
                    <a:pt x="154" y="23"/>
                  </a:cubicBezTo>
                  <a:cubicBezTo>
                    <a:pt x="154" y="10"/>
                    <a:pt x="154" y="10"/>
                    <a:pt x="154" y="10"/>
                  </a:cubicBezTo>
                  <a:cubicBezTo>
                    <a:pt x="154" y="4"/>
                    <a:pt x="150" y="0"/>
                    <a:pt x="145" y="0"/>
                  </a:cubicBezTo>
                  <a:cubicBezTo>
                    <a:pt x="9" y="0"/>
                    <a:pt x="9" y="0"/>
                    <a:pt x="9" y="0"/>
                  </a:cubicBezTo>
                  <a:cubicBezTo>
                    <a:pt x="4" y="0"/>
                    <a:pt x="0" y="4"/>
                    <a:pt x="0" y="10"/>
                  </a:cubicBezTo>
                  <a:cubicBezTo>
                    <a:pt x="0" y="23"/>
                    <a:pt x="0" y="23"/>
                    <a:pt x="0" y="23"/>
                  </a:cubicBezTo>
                  <a:cubicBezTo>
                    <a:pt x="0" y="28"/>
                    <a:pt x="4" y="33"/>
                    <a:pt x="9" y="33"/>
                  </a:cubicBezTo>
                  <a:lnTo>
                    <a:pt x="145" y="33"/>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AU">
                <a:solidFill>
                  <a:schemeClr val="tx1">
                    <a:lumMod val="50000"/>
                    <a:lumOff val="50000"/>
                  </a:schemeClr>
                </a:solidFill>
              </a:endParaRPr>
            </a:p>
          </p:txBody>
        </p:sp>
        <p:sp>
          <p:nvSpPr>
            <p:cNvPr id="48" name="Freeform 250"/>
            <p:cNvSpPr/>
            <p:nvPr/>
          </p:nvSpPr>
          <p:spPr bwMode="auto">
            <a:xfrm>
              <a:off x="3917950" y="5880100"/>
              <a:ext cx="119063" cy="25400"/>
            </a:xfrm>
            <a:custGeom>
              <a:avLst/>
              <a:gdLst>
                <a:gd name="T0" fmla="*/ 145 w 154"/>
                <a:gd name="T1" fmla="*/ 33 h 33"/>
                <a:gd name="T2" fmla="*/ 154 w 154"/>
                <a:gd name="T3" fmla="*/ 23 h 33"/>
                <a:gd name="T4" fmla="*/ 154 w 154"/>
                <a:gd name="T5" fmla="*/ 10 h 33"/>
                <a:gd name="T6" fmla="*/ 145 w 154"/>
                <a:gd name="T7" fmla="*/ 0 h 33"/>
                <a:gd name="T8" fmla="*/ 9 w 154"/>
                <a:gd name="T9" fmla="*/ 0 h 33"/>
                <a:gd name="T10" fmla="*/ 0 w 154"/>
                <a:gd name="T11" fmla="*/ 10 h 33"/>
                <a:gd name="T12" fmla="*/ 0 w 154"/>
                <a:gd name="T13" fmla="*/ 23 h 33"/>
                <a:gd name="T14" fmla="*/ 9 w 154"/>
                <a:gd name="T15" fmla="*/ 33 h 33"/>
                <a:gd name="T16" fmla="*/ 145 w 1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3">
                  <a:moveTo>
                    <a:pt x="145" y="33"/>
                  </a:moveTo>
                  <a:cubicBezTo>
                    <a:pt x="150" y="33"/>
                    <a:pt x="154" y="29"/>
                    <a:pt x="154" y="23"/>
                  </a:cubicBezTo>
                  <a:cubicBezTo>
                    <a:pt x="154" y="10"/>
                    <a:pt x="154" y="10"/>
                    <a:pt x="154" y="10"/>
                  </a:cubicBezTo>
                  <a:cubicBezTo>
                    <a:pt x="154" y="5"/>
                    <a:pt x="150" y="0"/>
                    <a:pt x="145" y="0"/>
                  </a:cubicBezTo>
                  <a:cubicBezTo>
                    <a:pt x="9" y="0"/>
                    <a:pt x="9" y="0"/>
                    <a:pt x="9" y="0"/>
                  </a:cubicBezTo>
                  <a:cubicBezTo>
                    <a:pt x="4" y="0"/>
                    <a:pt x="0" y="5"/>
                    <a:pt x="0" y="10"/>
                  </a:cubicBezTo>
                  <a:cubicBezTo>
                    <a:pt x="0" y="23"/>
                    <a:pt x="0" y="23"/>
                    <a:pt x="0" y="23"/>
                  </a:cubicBezTo>
                  <a:cubicBezTo>
                    <a:pt x="0" y="29"/>
                    <a:pt x="4" y="33"/>
                    <a:pt x="9" y="33"/>
                  </a:cubicBezTo>
                  <a:lnTo>
                    <a:pt x="145" y="33"/>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AU">
                <a:solidFill>
                  <a:schemeClr val="tx1">
                    <a:lumMod val="50000"/>
                    <a:lumOff val="50000"/>
                  </a:schemeClr>
                </a:solidFill>
              </a:endParaRPr>
            </a:p>
          </p:txBody>
        </p:sp>
        <p:sp>
          <p:nvSpPr>
            <p:cNvPr id="49" name="Freeform 251"/>
            <p:cNvSpPr/>
            <p:nvPr/>
          </p:nvSpPr>
          <p:spPr bwMode="auto">
            <a:xfrm>
              <a:off x="3917950" y="5916613"/>
              <a:ext cx="119063" cy="25400"/>
            </a:xfrm>
            <a:custGeom>
              <a:avLst/>
              <a:gdLst>
                <a:gd name="T0" fmla="*/ 145 w 154"/>
                <a:gd name="T1" fmla="*/ 33 h 33"/>
                <a:gd name="T2" fmla="*/ 154 w 154"/>
                <a:gd name="T3" fmla="*/ 23 h 33"/>
                <a:gd name="T4" fmla="*/ 154 w 154"/>
                <a:gd name="T5" fmla="*/ 10 h 33"/>
                <a:gd name="T6" fmla="*/ 145 w 154"/>
                <a:gd name="T7" fmla="*/ 0 h 33"/>
                <a:gd name="T8" fmla="*/ 9 w 154"/>
                <a:gd name="T9" fmla="*/ 0 h 33"/>
                <a:gd name="T10" fmla="*/ 0 w 154"/>
                <a:gd name="T11" fmla="*/ 10 h 33"/>
                <a:gd name="T12" fmla="*/ 0 w 154"/>
                <a:gd name="T13" fmla="*/ 23 h 33"/>
                <a:gd name="T14" fmla="*/ 9 w 154"/>
                <a:gd name="T15" fmla="*/ 33 h 33"/>
                <a:gd name="T16" fmla="*/ 145 w 1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3">
                  <a:moveTo>
                    <a:pt x="145" y="33"/>
                  </a:moveTo>
                  <a:cubicBezTo>
                    <a:pt x="150" y="33"/>
                    <a:pt x="154" y="28"/>
                    <a:pt x="154" y="23"/>
                  </a:cubicBezTo>
                  <a:cubicBezTo>
                    <a:pt x="154" y="10"/>
                    <a:pt x="154" y="10"/>
                    <a:pt x="154" y="10"/>
                  </a:cubicBezTo>
                  <a:cubicBezTo>
                    <a:pt x="154" y="4"/>
                    <a:pt x="150" y="0"/>
                    <a:pt x="145" y="0"/>
                  </a:cubicBezTo>
                  <a:cubicBezTo>
                    <a:pt x="9" y="0"/>
                    <a:pt x="9" y="0"/>
                    <a:pt x="9" y="0"/>
                  </a:cubicBezTo>
                  <a:cubicBezTo>
                    <a:pt x="4" y="0"/>
                    <a:pt x="0" y="4"/>
                    <a:pt x="0" y="10"/>
                  </a:cubicBezTo>
                  <a:cubicBezTo>
                    <a:pt x="0" y="23"/>
                    <a:pt x="0" y="23"/>
                    <a:pt x="0" y="23"/>
                  </a:cubicBezTo>
                  <a:cubicBezTo>
                    <a:pt x="0" y="28"/>
                    <a:pt x="4" y="33"/>
                    <a:pt x="9" y="33"/>
                  </a:cubicBezTo>
                  <a:lnTo>
                    <a:pt x="145" y="33"/>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AU">
                <a:solidFill>
                  <a:schemeClr val="tx1">
                    <a:lumMod val="50000"/>
                    <a:lumOff val="50000"/>
                  </a:schemeClr>
                </a:solidFill>
              </a:endParaRPr>
            </a:p>
          </p:txBody>
        </p:sp>
        <p:sp>
          <p:nvSpPr>
            <p:cNvPr id="50" name="Freeform 252"/>
            <p:cNvSpPr/>
            <p:nvPr/>
          </p:nvSpPr>
          <p:spPr bwMode="auto">
            <a:xfrm>
              <a:off x="3943350" y="5953125"/>
              <a:ext cx="68263" cy="22225"/>
            </a:xfrm>
            <a:custGeom>
              <a:avLst/>
              <a:gdLst>
                <a:gd name="T0" fmla="*/ 0 w 90"/>
                <a:gd name="T1" fmla="*/ 0 h 29"/>
                <a:gd name="T2" fmla="*/ 45 w 90"/>
                <a:gd name="T3" fmla="*/ 29 h 29"/>
                <a:gd name="T4" fmla="*/ 90 w 90"/>
                <a:gd name="T5" fmla="*/ 0 h 29"/>
                <a:gd name="T6" fmla="*/ 0 w 90"/>
                <a:gd name="T7" fmla="*/ 0 h 29"/>
              </a:gdLst>
              <a:ahLst/>
              <a:cxnLst>
                <a:cxn ang="0">
                  <a:pos x="T0" y="T1"/>
                </a:cxn>
                <a:cxn ang="0">
                  <a:pos x="T2" y="T3"/>
                </a:cxn>
                <a:cxn ang="0">
                  <a:pos x="T4" y="T5"/>
                </a:cxn>
                <a:cxn ang="0">
                  <a:pos x="T6" y="T7"/>
                </a:cxn>
              </a:cxnLst>
              <a:rect l="0" t="0" r="r" b="b"/>
              <a:pathLst>
                <a:path w="90" h="29">
                  <a:moveTo>
                    <a:pt x="0" y="0"/>
                  </a:moveTo>
                  <a:cubicBezTo>
                    <a:pt x="9" y="17"/>
                    <a:pt x="26" y="29"/>
                    <a:pt x="45" y="29"/>
                  </a:cubicBezTo>
                  <a:cubicBezTo>
                    <a:pt x="65" y="29"/>
                    <a:pt x="82" y="17"/>
                    <a:pt x="90" y="0"/>
                  </a:cubicBezTo>
                  <a:lnTo>
                    <a:pt x="0" y="0"/>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AU">
                <a:solidFill>
                  <a:schemeClr val="tx1">
                    <a:lumMod val="50000"/>
                    <a:lumOff val="50000"/>
                  </a:schemeClr>
                </a:solidFill>
              </a:endParaRPr>
            </a:p>
          </p:txBody>
        </p:sp>
      </p:grpSp>
      <p:grpSp>
        <p:nvGrpSpPr>
          <p:cNvPr id="51" name="Group 268"/>
          <p:cNvGrpSpPr/>
          <p:nvPr/>
        </p:nvGrpSpPr>
        <p:grpSpPr>
          <a:xfrm>
            <a:off x="3574354" y="3569658"/>
            <a:ext cx="307975" cy="488950"/>
            <a:chOff x="3824288" y="5486400"/>
            <a:chExt cx="307975" cy="488950"/>
          </a:xfrm>
          <a:solidFill>
            <a:schemeClr val="tx1">
              <a:lumMod val="50000"/>
              <a:lumOff val="50000"/>
            </a:schemeClr>
          </a:solidFill>
        </p:grpSpPr>
        <p:sp>
          <p:nvSpPr>
            <p:cNvPr id="52" name="Freeform 248"/>
            <p:cNvSpPr>
              <a:spLocks noEditPoints="1"/>
            </p:cNvSpPr>
            <p:nvPr/>
          </p:nvSpPr>
          <p:spPr bwMode="auto">
            <a:xfrm>
              <a:off x="3824288" y="5486400"/>
              <a:ext cx="307975" cy="338138"/>
            </a:xfrm>
            <a:custGeom>
              <a:avLst/>
              <a:gdLst>
                <a:gd name="T0" fmla="*/ 227 w 401"/>
                <a:gd name="T1" fmla="*/ 250 h 440"/>
                <a:gd name="T2" fmla="*/ 215 w 401"/>
                <a:gd name="T3" fmla="*/ 251 h 440"/>
                <a:gd name="T4" fmla="*/ 224 w 401"/>
                <a:gd name="T5" fmla="*/ 283 h 440"/>
                <a:gd name="T6" fmla="*/ 200 w 401"/>
                <a:gd name="T7" fmla="*/ 329 h 440"/>
                <a:gd name="T8" fmla="*/ 175 w 401"/>
                <a:gd name="T9" fmla="*/ 283 h 440"/>
                <a:gd name="T10" fmla="*/ 187 w 401"/>
                <a:gd name="T11" fmla="*/ 251 h 440"/>
                <a:gd name="T12" fmla="*/ 181 w 401"/>
                <a:gd name="T13" fmla="*/ 250 h 440"/>
                <a:gd name="T14" fmla="*/ 148 w 401"/>
                <a:gd name="T15" fmla="*/ 283 h 440"/>
                <a:gd name="T16" fmla="*/ 148 w 401"/>
                <a:gd name="T17" fmla="*/ 440 h 440"/>
                <a:gd name="T18" fmla="*/ 254 w 401"/>
                <a:gd name="T19" fmla="*/ 440 h 440"/>
                <a:gd name="T20" fmla="*/ 254 w 401"/>
                <a:gd name="T21" fmla="*/ 280 h 440"/>
                <a:gd name="T22" fmla="*/ 227 w 401"/>
                <a:gd name="T23" fmla="*/ 250 h 440"/>
                <a:gd name="T24" fmla="*/ 401 w 401"/>
                <a:gd name="T25" fmla="*/ 201 h 440"/>
                <a:gd name="T26" fmla="*/ 200 w 401"/>
                <a:gd name="T27" fmla="*/ 0 h 440"/>
                <a:gd name="T28" fmla="*/ 0 w 401"/>
                <a:gd name="T29" fmla="*/ 201 h 440"/>
                <a:gd name="T30" fmla="*/ 0 w 401"/>
                <a:gd name="T31" fmla="*/ 211 h 440"/>
                <a:gd name="T32" fmla="*/ 0 w 401"/>
                <a:gd name="T33" fmla="*/ 220 h 440"/>
                <a:gd name="T34" fmla="*/ 84 w 401"/>
                <a:gd name="T35" fmla="*/ 375 h 440"/>
                <a:gd name="T36" fmla="*/ 113 w 401"/>
                <a:gd name="T37" fmla="*/ 440 h 440"/>
                <a:gd name="T38" fmla="*/ 113 w 401"/>
                <a:gd name="T39" fmla="*/ 440 h 440"/>
                <a:gd name="T40" fmla="*/ 131 w 401"/>
                <a:gd name="T41" fmla="*/ 440 h 440"/>
                <a:gd name="T42" fmla="*/ 131 w 401"/>
                <a:gd name="T43" fmla="*/ 283 h 440"/>
                <a:gd name="T44" fmla="*/ 181 w 401"/>
                <a:gd name="T45" fmla="*/ 234 h 440"/>
                <a:gd name="T46" fmla="*/ 202 w 401"/>
                <a:gd name="T47" fmla="*/ 239 h 440"/>
                <a:gd name="T48" fmla="*/ 227 w 401"/>
                <a:gd name="T49" fmla="*/ 233 h 440"/>
                <a:gd name="T50" fmla="*/ 271 w 401"/>
                <a:gd name="T51" fmla="*/ 280 h 440"/>
                <a:gd name="T52" fmla="*/ 271 w 401"/>
                <a:gd name="T53" fmla="*/ 440 h 440"/>
                <a:gd name="T54" fmla="*/ 288 w 401"/>
                <a:gd name="T55" fmla="*/ 440 h 440"/>
                <a:gd name="T56" fmla="*/ 288 w 401"/>
                <a:gd name="T57" fmla="*/ 440 h 440"/>
                <a:gd name="T58" fmla="*/ 317 w 401"/>
                <a:gd name="T59" fmla="*/ 375 h 440"/>
                <a:gd name="T60" fmla="*/ 401 w 401"/>
                <a:gd name="T61" fmla="*/ 220 h 440"/>
                <a:gd name="T62" fmla="*/ 401 w 401"/>
                <a:gd name="T63" fmla="*/ 211 h 440"/>
                <a:gd name="T64" fmla="*/ 401 w 401"/>
                <a:gd name="T65" fmla="*/ 201 h 440"/>
                <a:gd name="T66" fmla="*/ 208 w 401"/>
                <a:gd name="T67" fmla="*/ 283 h 440"/>
                <a:gd name="T68" fmla="*/ 201 w 401"/>
                <a:gd name="T69" fmla="*/ 260 h 440"/>
                <a:gd name="T70" fmla="*/ 192 w 401"/>
                <a:gd name="T71" fmla="*/ 283 h 440"/>
                <a:gd name="T72" fmla="*/ 200 w 401"/>
                <a:gd name="T73" fmla="*/ 313 h 440"/>
                <a:gd name="T74" fmla="*/ 208 w 401"/>
                <a:gd name="T75" fmla="*/ 28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1" h="440">
                  <a:moveTo>
                    <a:pt x="227" y="250"/>
                  </a:moveTo>
                  <a:cubicBezTo>
                    <a:pt x="223" y="250"/>
                    <a:pt x="219" y="250"/>
                    <a:pt x="215" y="251"/>
                  </a:cubicBezTo>
                  <a:cubicBezTo>
                    <a:pt x="221" y="260"/>
                    <a:pt x="224" y="270"/>
                    <a:pt x="224" y="283"/>
                  </a:cubicBezTo>
                  <a:cubicBezTo>
                    <a:pt x="224" y="317"/>
                    <a:pt x="211" y="329"/>
                    <a:pt x="200" y="329"/>
                  </a:cubicBezTo>
                  <a:cubicBezTo>
                    <a:pt x="188" y="329"/>
                    <a:pt x="175" y="315"/>
                    <a:pt x="175" y="283"/>
                  </a:cubicBezTo>
                  <a:cubicBezTo>
                    <a:pt x="175" y="270"/>
                    <a:pt x="180" y="259"/>
                    <a:pt x="187" y="251"/>
                  </a:cubicBezTo>
                  <a:cubicBezTo>
                    <a:pt x="185" y="250"/>
                    <a:pt x="183" y="250"/>
                    <a:pt x="181" y="250"/>
                  </a:cubicBezTo>
                  <a:cubicBezTo>
                    <a:pt x="165" y="250"/>
                    <a:pt x="148" y="262"/>
                    <a:pt x="148" y="283"/>
                  </a:cubicBezTo>
                  <a:cubicBezTo>
                    <a:pt x="148" y="440"/>
                    <a:pt x="148" y="440"/>
                    <a:pt x="148" y="440"/>
                  </a:cubicBezTo>
                  <a:cubicBezTo>
                    <a:pt x="254" y="440"/>
                    <a:pt x="254" y="440"/>
                    <a:pt x="254" y="440"/>
                  </a:cubicBezTo>
                  <a:cubicBezTo>
                    <a:pt x="254" y="280"/>
                    <a:pt x="254" y="280"/>
                    <a:pt x="254" y="280"/>
                  </a:cubicBezTo>
                  <a:cubicBezTo>
                    <a:pt x="254" y="252"/>
                    <a:pt x="233" y="250"/>
                    <a:pt x="227" y="250"/>
                  </a:cubicBezTo>
                  <a:close/>
                  <a:moveTo>
                    <a:pt x="401" y="201"/>
                  </a:moveTo>
                  <a:cubicBezTo>
                    <a:pt x="401" y="90"/>
                    <a:pt x="311" y="0"/>
                    <a:pt x="200" y="0"/>
                  </a:cubicBezTo>
                  <a:cubicBezTo>
                    <a:pt x="89" y="0"/>
                    <a:pt x="0" y="90"/>
                    <a:pt x="0" y="201"/>
                  </a:cubicBezTo>
                  <a:cubicBezTo>
                    <a:pt x="0" y="204"/>
                    <a:pt x="0" y="208"/>
                    <a:pt x="0" y="211"/>
                  </a:cubicBezTo>
                  <a:cubicBezTo>
                    <a:pt x="0" y="214"/>
                    <a:pt x="0" y="217"/>
                    <a:pt x="0" y="220"/>
                  </a:cubicBezTo>
                  <a:cubicBezTo>
                    <a:pt x="0" y="300"/>
                    <a:pt x="84" y="375"/>
                    <a:pt x="84" y="375"/>
                  </a:cubicBezTo>
                  <a:cubicBezTo>
                    <a:pt x="100" y="390"/>
                    <a:pt x="113" y="419"/>
                    <a:pt x="113" y="440"/>
                  </a:cubicBezTo>
                  <a:cubicBezTo>
                    <a:pt x="113" y="440"/>
                    <a:pt x="113" y="440"/>
                    <a:pt x="113" y="440"/>
                  </a:cubicBezTo>
                  <a:cubicBezTo>
                    <a:pt x="131" y="440"/>
                    <a:pt x="131" y="440"/>
                    <a:pt x="131" y="440"/>
                  </a:cubicBezTo>
                  <a:cubicBezTo>
                    <a:pt x="131" y="283"/>
                    <a:pt x="131" y="283"/>
                    <a:pt x="131" y="283"/>
                  </a:cubicBezTo>
                  <a:cubicBezTo>
                    <a:pt x="131" y="252"/>
                    <a:pt x="156" y="234"/>
                    <a:pt x="181" y="234"/>
                  </a:cubicBezTo>
                  <a:cubicBezTo>
                    <a:pt x="189" y="234"/>
                    <a:pt x="196" y="236"/>
                    <a:pt x="202" y="239"/>
                  </a:cubicBezTo>
                  <a:cubicBezTo>
                    <a:pt x="210" y="235"/>
                    <a:pt x="218" y="233"/>
                    <a:pt x="227" y="233"/>
                  </a:cubicBezTo>
                  <a:cubicBezTo>
                    <a:pt x="249" y="233"/>
                    <a:pt x="271" y="248"/>
                    <a:pt x="271" y="280"/>
                  </a:cubicBezTo>
                  <a:cubicBezTo>
                    <a:pt x="271" y="440"/>
                    <a:pt x="271" y="440"/>
                    <a:pt x="271" y="440"/>
                  </a:cubicBezTo>
                  <a:cubicBezTo>
                    <a:pt x="288" y="440"/>
                    <a:pt x="288" y="440"/>
                    <a:pt x="288" y="440"/>
                  </a:cubicBezTo>
                  <a:cubicBezTo>
                    <a:pt x="288" y="440"/>
                    <a:pt x="288" y="440"/>
                    <a:pt x="288" y="440"/>
                  </a:cubicBezTo>
                  <a:cubicBezTo>
                    <a:pt x="288" y="419"/>
                    <a:pt x="301" y="390"/>
                    <a:pt x="317" y="375"/>
                  </a:cubicBezTo>
                  <a:cubicBezTo>
                    <a:pt x="317" y="375"/>
                    <a:pt x="401" y="300"/>
                    <a:pt x="401" y="220"/>
                  </a:cubicBezTo>
                  <a:cubicBezTo>
                    <a:pt x="401" y="217"/>
                    <a:pt x="401" y="214"/>
                    <a:pt x="401" y="211"/>
                  </a:cubicBezTo>
                  <a:cubicBezTo>
                    <a:pt x="401" y="208"/>
                    <a:pt x="401" y="204"/>
                    <a:pt x="401" y="201"/>
                  </a:cubicBezTo>
                  <a:close/>
                  <a:moveTo>
                    <a:pt x="208" y="283"/>
                  </a:moveTo>
                  <a:cubicBezTo>
                    <a:pt x="208" y="272"/>
                    <a:pt x="205" y="265"/>
                    <a:pt x="201" y="260"/>
                  </a:cubicBezTo>
                  <a:cubicBezTo>
                    <a:pt x="195" y="265"/>
                    <a:pt x="192" y="273"/>
                    <a:pt x="192" y="283"/>
                  </a:cubicBezTo>
                  <a:cubicBezTo>
                    <a:pt x="192" y="304"/>
                    <a:pt x="198" y="312"/>
                    <a:pt x="200" y="313"/>
                  </a:cubicBezTo>
                  <a:cubicBezTo>
                    <a:pt x="201" y="312"/>
                    <a:pt x="208" y="306"/>
                    <a:pt x="208" y="283"/>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AU">
                <a:solidFill>
                  <a:schemeClr val="tx1">
                    <a:lumMod val="50000"/>
                    <a:lumOff val="50000"/>
                  </a:schemeClr>
                </a:solidFill>
              </a:endParaRPr>
            </a:p>
          </p:txBody>
        </p:sp>
        <p:sp>
          <p:nvSpPr>
            <p:cNvPr id="53" name="Freeform 249"/>
            <p:cNvSpPr/>
            <p:nvPr/>
          </p:nvSpPr>
          <p:spPr bwMode="auto">
            <a:xfrm>
              <a:off x="3917950" y="5843588"/>
              <a:ext cx="119063" cy="25400"/>
            </a:xfrm>
            <a:custGeom>
              <a:avLst/>
              <a:gdLst>
                <a:gd name="T0" fmla="*/ 145 w 154"/>
                <a:gd name="T1" fmla="*/ 33 h 33"/>
                <a:gd name="T2" fmla="*/ 154 w 154"/>
                <a:gd name="T3" fmla="*/ 23 h 33"/>
                <a:gd name="T4" fmla="*/ 154 w 154"/>
                <a:gd name="T5" fmla="*/ 10 h 33"/>
                <a:gd name="T6" fmla="*/ 145 w 154"/>
                <a:gd name="T7" fmla="*/ 0 h 33"/>
                <a:gd name="T8" fmla="*/ 9 w 154"/>
                <a:gd name="T9" fmla="*/ 0 h 33"/>
                <a:gd name="T10" fmla="*/ 0 w 154"/>
                <a:gd name="T11" fmla="*/ 10 h 33"/>
                <a:gd name="T12" fmla="*/ 0 w 154"/>
                <a:gd name="T13" fmla="*/ 23 h 33"/>
                <a:gd name="T14" fmla="*/ 9 w 154"/>
                <a:gd name="T15" fmla="*/ 33 h 33"/>
                <a:gd name="T16" fmla="*/ 145 w 1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3">
                  <a:moveTo>
                    <a:pt x="145" y="33"/>
                  </a:moveTo>
                  <a:cubicBezTo>
                    <a:pt x="150" y="33"/>
                    <a:pt x="154" y="28"/>
                    <a:pt x="154" y="23"/>
                  </a:cubicBezTo>
                  <a:cubicBezTo>
                    <a:pt x="154" y="10"/>
                    <a:pt x="154" y="10"/>
                    <a:pt x="154" y="10"/>
                  </a:cubicBezTo>
                  <a:cubicBezTo>
                    <a:pt x="154" y="4"/>
                    <a:pt x="150" y="0"/>
                    <a:pt x="145" y="0"/>
                  </a:cubicBezTo>
                  <a:cubicBezTo>
                    <a:pt x="9" y="0"/>
                    <a:pt x="9" y="0"/>
                    <a:pt x="9" y="0"/>
                  </a:cubicBezTo>
                  <a:cubicBezTo>
                    <a:pt x="4" y="0"/>
                    <a:pt x="0" y="4"/>
                    <a:pt x="0" y="10"/>
                  </a:cubicBezTo>
                  <a:cubicBezTo>
                    <a:pt x="0" y="23"/>
                    <a:pt x="0" y="23"/>
                    <a:pt x="0" y="23"/>
                  </a:cubicBezTo>
                  <a:cubicBezTo>
                    <a:pt x="0" y="28"/>
                    <a:pt x="4" y="33"/>
                    <a:pt x="9" y="33"/>
                  </a:cubicBezTo>
                  <a:lnTo>
                    <a:pt x="145" y="33"/>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AU">
                <a:solidFill>
                  <a:schemeClr val="tx1">
                    <a:lumMod val="50000"/>
                    <a:lumOff val="50000"/>
                  </a:schemeClr>
                </a:solidFill>
              </a:endParaRPr>
            </a:p>
          </p:txBody>
        </p:sp>
        <p:sp>
          <p:nvSpPr>
            <p:cNvPr id="54" name="Freeform 250"/>
            <p:cNvSpPr/>
            <p:nvPr/>
          </p:nvSpPr>
          <p:spPr bwMode="auto">
            <a:xfrm>
              <a:off x="3917950" y="5880100"/>
              <a:ext cx="119063" cy="25400"/>
            </a:xfrm>
            <a:custGeom>
              <a:avLst/>
              <a:gdLst>
                <a:gd name="T0" fmla="*/ 145 w 154"/>
                <a:gd name="T1" fmla="*/ 33 h 33"/>
                <a:gd name="T2" fmla="*/ 154 w 154"/>
                <a:gd name="T3" fmla="*/ 23 h 33"/>
                <a:gd name="T4" fmla="*/ 154 w 154"/>
                <a:gd name="T5" fmla="*/ 10 h 33"/>
                <a:gd name="T6" fmla="*/ 145 w 154"/>
                <a:gd name="T7" fmla="*/ 0 h 33"/>
                <a:gd name="T8" fmla="*/ 9 w 154"/>
                <a:gd name="T9" fmla="*/ 0 h 33"/>
                <a:gd name="T10" fmla="*/ 0 w 154"/>
                <a:gd name="T11" fmla="*/ 10 h 33"/>
                <a:gd name="T12" fmla="*/ 0 w 154"/>
                <a:gd name="T13" fmla="*/ 23 h 33"/>
                <a:gd name="T14" fmla="*/ 9 w 154"/>
                <a:gd name="T15" fmla="*/ 33 h 33"/>
                <a:gd name="T16" fmla="*/ 145 w 1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3">
                  <a:moveTo>
                    <a:pt x="145" y="33"/>
                  </a:moveTo>
                  <a:cubicBezTo>
                    <a:pt x="150" y="33"/>
                    <a:pt x="154" y="29"/>
                    <a:pt x="154" y="23"/>
                  </a:cubicBezTo>
                  <a:cubicBezTo>
                    <a:pt x="154" y="10"/>
                    <a:pt x="154" y="10"/>
                    <a:pt x="154" y="10"/>
                  </a:cubicBezTo>
                  <a:cubicBezTo>
                    <a:pt x="154" y="5"/>
                    <a:pt x="150" y="0"/>
                    <a:pt x="145" y="0"/>
                  </a:cubicBezTo>
                  <a:cubicBezTo>
                    <a:pt x="9" y="0"/>
                    <a:pt x="9" y="0"/>
                    <a:pt x="9" y="0"/>
                  </a:cubicBezTo>
                  <a:cubicBezTo>
                    <a:pt x="4" y="0"/>
                    <a:pt x="0" y="5"/>
                    <a:pt x="0" y="10"/>
                  </a:cubicBezTo>
                  <a:cubicBezTo>
                    <a:pt x="0" y="23"/>
                    <a:pt x="0" y="23"/>
                    <a:pt x="0" y="23"/>
                  </a:cubicBezTo>
                  <a:cubicBezTo>
                    <a:pt x="0" y="29"/>
                    <a:pt x="4" y="33"/>
                    <a:pt x="9" y="33"/>
                  </a:cubicBezTo>
                  <a:lnTo>
                    <a:pt x="145" y="33"/>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AU">
                <a:solidFill>
                  <a:schemeClr val="tx1">
                    <a:lumMod val="50000"/>
                    <a:lumOff val="50000"/>
                  </a:schemeClr>
                </a:solidFill>
              </a:endParaRPr>
            </a:p>
          </p:txBody>
        </p:sp>
        <p:sp>
          <p:nvSpPr>
            <p:cNvPr id="55" name="Freeform 251"/>
            <p:cNvSpPr/>
            <p:nvPr/>
          </p:nvSpPr>
          <p:spPr bwMode="auto">
            <a:xfrm>
              <a:off x="3917950" y="5916613"/>
              <a:ext cx="119063" cy="25400"/>
            </a:xfrm>
            <a:custGeom>
              <a:avLst/>
              <a:gdLst>
                <a:gd name="T0" fmla="*/ 145 w 154"/>
                <a:gd name="T1" fmla="*/ 33 h 33"/>
                <a:gd name="T2" fmla="*/ 154 w 154"/>
                <a:gd name="T3" fmla="*/ 23 h 33"/>
                <a:gd name="T4" fmla="*/ 154 w 154"/>
                <a:gd name="T5" fmla="*/ 10 h 33"/>
                <a:gd name="T6" fmla="*/ 145 w 154"/>
                <a:gd name="T7" fmla="*/ 0 h 33"/>
                <a:gd name="T8" fmla="*/ 9 w 154"/>
                <a:gd name="T9" fmla="*/ 0 h 33"/>
                <a:gd name="T10" fmla="*/ 0 w 154"/>
                <a:gd name="T11" fmla="*/ 10 h 33"/>
                <a:gd name="T12" fmla="*/ 0 w 154"/>
                <a:gd name="T13" fmla="*/ 23 h 33"/>
                <a:gd name="T14" fmla="*/ 9 w 154"/>
                <a:gd name="T15" fmla="*/ 33 h 33"/>
                <a:gd name="T16" fmla="*/ 145 w 1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3">
                  <a:moveTo>
                    <a:pt x="145" y="33"/>
                  </a:moveTo>
                  <a:cubicBezTo>
                    <a:pt x="150" y="33"/>
                    <a:pt x="154" y="28"/>
                    <a:pt x="154" y="23"/>
                  </a:cubicBezTo>
                  <a:cubicBezTo>
                    <a:pt x="154" y="10"/>
                    <a:pt x="154" y="10"/>
                    <a:pt x="154" y="10"/>
                  </a:cubicBezTo>
                  <a:cubicBezTo>
                    <a:pt x="154" y="4"/>
                    <a:pt x="150" y="0"/>
                    <a:pt x="145" y="0"/>
                  </a:cubicBezTo>
                  <a:cubicBezTo>
                    <a:pt x="9" y="0"/>
                    <a:pt x="9" y="0"/>
                    <a:pt x="9" y="0"/>
                  </a:cubicBezTo>
                  <a:cubicBezTo>
                    <a:pt x="4" y="0"/>
                    <a:pt x="0" y="4"/>
                    <a:pt x="0" y="10"/>
                  </a:cubicBezTo>
                  <a:cubicBezTo>
                    <a:pt x="0" y="23"/>
                    <a:pt x="0" y="23"/>
                    <a:pt x="0" y="23"/>
                  </a:cubicBezTo>
                  <a:cubicBezTo>
                    <a:pt x="0" y="28"/>
                    <a:pt x="4" y="33"/>
                    <a:pt x="9" y="33"/>
                  </a:cubicBezTo>
                  <a:lnTo>
                    <a:pt x="145" y="33"/>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AU">
                <a:solidFill>
                  <a:schemeClr val="tx1">
                    <a:lumMod val="50000"/>
                    <a:lumOff val="50000"/>
                  </a:schemeClr>
                </a:solidFill>
              </a:endParaRPr>
            </a:p>
          </p:txBody>
        </p:sp>
        <p:sp>
          <p:nvSpPr>
            <p:cNvPr id="56" name="Freeform 252"/>
            <p:cNvSpPr/>
            <p:nvPr/>
          </p:nvSpPr>
          <p:spPr bwMode="auto">
            <a:xfrm>
              <a:off x="3943350" y="5953125"/>
              <a:ext cx="68263" cy="22225"/>
            </a:xfrm>
            <a:custGeom>
              <a:avLst/>
              <a:gdLst>
                <a:gd name="T0" fmla="*/ 0 w 90"/>
                <a:gd name="T1" fmla="*/ 0 h 29"/>
                <a:gd name="T2" fmla="*/ 45 w 90"/>
                <a:gd name="T3" fmla="*/ 29 h 29"/>
                <a:gd name="T4" fmla="*/ 90 w 90"/>
                <a:gd name="T5" fmla="*/ 0 h 29"/>
                <a:gd name="T6" fmla="*/ 0 w 90"/>
                <a:gd name="T7" fmla="*/ 0 h 29"/>
              </a:gdLst>
              <a:ahLst/>
              <a:cxnLst>
                <a:cxn ang="0">
                  <a:pos x="T0" y="T1"/>
                </a:cxn>
                <a:cxn ang="0">
                  <a:pos x="T2" y="T3"/>
                </a:cxn>
                <a:cxn ang="0">
                  <a:pos x="T4" y="T5"/>
                </a:cxn>
                <a:cxn ang="0">
                  <a:pos x="T6" y="T7"/>
                </a:cxn>
              </a:cxnLst>
              <a:rect l="0" t="0" r="r" b="b"/>
              <a:pathLst>
                <a:path w="90" h="29">
                  <a:moveTo>
                    <a:pt x="0" y="0"/>
                  </a:moveTo>
                  <a:cubicBezTo>
                    <a:pt x="9" y="17"/>
                    <a:pt x="26" y="29"/>
                    <a:pt x="45" y="29"/>
                  </a:cubicBezTo>
                  <a:cubicBezTo>
                    <a:pt x="65" y="29"/>
                    <a:pt x="82" y="17"/>
                    <a:pt x="90" y="0"/>
                  </a:cubicBezTo>
                  <a:lnTo>
                    <a:pt x="0" y="0"/>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AU">
                <a:solidFill>
                  <a:schemeClr val="tx1">
                    <a:lumMod val="50000"/>
                    <a:lumOff val="50000"/>
                  </a:schemeClr>
                </a:solidFill>
              </a:endParaRPr>
            </a:p>
          </p:txBody>
        </p:sp>
      </p:grpSp>
      <p:grpSp>
        <p:nvGrpSpPr>
          <p:cNvPr id="57" name="Group 268"/>
          <p:cNvGrpSpPr/>
          <p:nvPr/>
        </p:nvGrpSpPr>
        <p:grpSpPr>
          <a:xfrm>
            <a:off x="5179377" y="4505237"/>
            <a:ext cx="307975" cy="488950"/>
            <a:chOff x="3824288" y="5486400"/>
            <a:chExt cx="307975" cy="488950"/>
          </a:xfrm>
          <a:solidFill>
            <a:schemeClr val="tx1">
              <a:lumMod val="50000"/>
              <a:lumOff val="50000"/>
            </a:schemeClr>
          </a:solidFill>
        </p:grpSpPr>
        <p:sp>
          <p:nvSpPr>
            <p:cNvPr id="58" name="Freeform 248"/>
            <p:cNvSpPr>
              <a:spLocks noEditPoints="1"/>
            </p:cNvSpPr>
            <p:nvPr/>
          </p:nvSpPr>
          <p:spPr bwMode="auto">
            <a:xfrm>
              <a:off x="3824288" y="5486400"/>
              <a:ext cx="307975" cy="338138"/>
            </a:xfrm>
            <a:custGeom>
              <a:avLst/>
              <a:gdLst>
                <a:gd name="T0" fmla="*/ 227 w 401"/>
                <a:gd name="T1" fmla="*/ 250 h 440"/>
                <a:gd name="T2" fmla="*/ 215 w 401"/>
                <a:gd name="T3" fmla="*/ 251 h 440"/>
                <a:gd name="T4" fmla="*/ 224 w 401"/>
                <a:gd name="T5" fmla="*/ 283 h 440"/>
                <a:gd name="T6" fmla="*/ 200 w 401"/>
                <a:gd name="T7" fmla="*/ 329 h 440"/>
                <a:gd name="T8" fmla="*/ 175 w 401"/>
                <a:gd name="T9" fmla="*/ 283 h 440"/>
                <a:gd name="T10" fmla="*/ 187 w 401"/>
                <a:gd name="T11" fmla="*/ 251 h 440"/>
                <a:gd name="T12" fmla="*/ 181 w 401"/>
                <a:gd name="T13" fmla="*/ 250 h 440"/>
                <a:gd name="T14" fmla="*/ 148 w 401"/>
                <a:gd name="T15" fmla="*/ 283 h 440"/>
                <a:gd name="T16" fmla="*/ 148 w 401"/>
                <a:gd name="T17" fmla="*/ 440 h 440"/>
                <a:gd name="T18" fmla="*/ 254 w 401"/>
                <a:gd name="T19" fmla="*/ 440 h 440"/>
                <a:gd name="T20" fmla="*/ 254 w 401"/>
                <a:gd name="T21" fmla="*/ 280 h 440"/>
                <a:gd name="T22" fmla="*/ 227 w 401"/>
                <a:gd name="T23" fmla="*/ 250 h 440"/>
                <a:gd name="T24" fmla="*/ 401 w 401"/>
                <a:gd name="T25" fmla="*/ 201 h 440"/>
                <a:gd name="T26" fmla="*/ 200 w 401"/>
                <a:gd name="T27" fmla="*/ 0 h 440"/>
                <a:gd name="T28" fmla="*/ 0 w 401"/>
                <a:gd name="T29" fmla="*/ 201 h 440"/>
                <a:gd name="T30" fmla="*/ 0 w 401"/>
                <a:gd name="T31" fmla="*/ 211 h 440"/>
                <a:gd name="T32" fmla="*/ 0 w 401"/>
                <a:gd name="T33" fmla="*/ 220 h 440"/>
                <a:gd name="T34" fmla="*/ 84 w 401"/>
                <a:gd name="T35" fmla="*/ 375 h 440"/>
                <a:gd name="T36" fmla="*/ 113 w 401"/>
                <a:gd name="T37" fmla="*/ 440 h 440"/>
                <a:gd name="T38" fmla="*/ 113 w 401"/>
                <a:gd name="T39" fmla="*/ 440 h 440"/>
                <a:gd name="T40" fmla="*/ 131 w 401"/>
                <a:gd name="T41" fmla="*/ 440 h 440"/>
                <a:gd name="T42" fmla="*/ 131 w 401"/>
                <a:gd name="T43" fmla="*/ 283 h 440"/>
                <a:gd name="T44" fmla="*/ 181 w 401"/>
                <a:gd name="T45" fmla="*/ 234 h 440"/>
                <a:gd name="T46" fmla="*/ 202 w 401"/>
                <a:gd name="T47" fmla="*/ 239 h 440"/>
                <a:gd name="T48" fmla="*/ 227 w 401"/>
                <a:gd name="T49" fmla="*/ 233 h 440"/>
                <a:gd name="T50" fmla="*/ 271 w 401"/>
                <a:gd name="T51" fmla="*/ 280 h 440"/>
                <a:gd name="T52" fmla="*/ 271 w 401"/>
                <a:gd name="T53" fmla="*/ 440 h 440"/>
                <a:gd name="T54" fmla="*/ 288 w 401"/>
                <a:gd name="T55" fmla="*/ 440 h 440"/>
                <a:gd name="T56" fmla="*/ 288 w 401"/>
                <a:gd name="T57" fmla="*/ 440 h 440"/>
                <a:gd name="T58" fmla="*/ 317 w 401"/>
                <a:gd name="T59" fmla="*/ 375 h 440"/>
                <a:gd name="T60" fmla="*/ 401 w 401"/>
                <a:gd name="T61" fmla="*/ 220 h 440"/>
                <a:gd name="T62" fmla="*/ 401 w 401"/>
                <a:gd name="T63" fmla="*/ 211 h 440"/>
                <a:gd name="T64" fmla="*/ 401 w 401"/>
                <a:gd name="T65" fmla="*/ 201 h 440"/>
                <a:gd name="T66" fmla="*/ 208 w 401"/>
                <a:gd name="T67" fmla="*/ 283 h 440"/>
                <a:gd name="T68" fmla="*/ 201 w 401"/>
                <a:gd name="T69" fmla="*/ 260 h 440"/>
                <a:gd name="T70" fmla="*/ 192 w 401"/>
                <a:gd name="T71" fmla="*/ 283 h 440"/>
                <a:gd name="T72" fmla="*/ 200 w 401"/>
                <a:gd name="T73" fmla="*/ 313 h 440"/>
                <a:gd name="T74" fmla="*/ 208 w 401"/>
                <a:gd name="T75" fmla="*/ 28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1" h="440">
                  <a:moveTo>
                    <a:pt x="227" y="250"/>
                  </a:moveTo>
                  <a:cubicBezTo>
                    <a:pt x="223" y="250"/>
                    <a:pt x="219" y="250"/>
                    <a:pt x="215" y="251"/>
                  </a:cubicBezTo>
                  <a:cubicBezTo>
                    <a:pt x="221" y="260"/>
                    <a:pt x="224" y="270"/>
                    <a:pt x="224" y="283"/>
                  </a:cubicBezTo>
                  <a:cubicBezTo>
                    <a:pt x="224" y="317"/>
                    <a:pt x="211" y="329"/>
                    <a:pt x="200" y="329"/>
                  </a:cubicBezTo>
                  <a:cubicBezTo>
                    <a:pt x="188" y="329"/>
                    <a:pt x="175" y="315"/>
                    <a:pt x="175" y="283"/>
                  </a:cubicBezTo>
                  <a:cubicBezTo>
                    <a:pt x="175" y="270"/>
                    <a:pt x="180" y="259"/>
                    <a:pt x="187" y="251"/>
                  </a:cubicBezTo>
                  <a:cubicBezTo>
                    <a:pt x="185" y="250"/>
                    <a:pt x="183" y="250"/>
                    <a:pt x="181" y="250"/>
                  </a:cubicBezTo>
                  <a:cubicBezTo>
                    <a:pt x="165" y="250"/>
                    <a:pt x="148" y="262"/>
                    <a:pt x="148" y="283"/>
                  </a:cubicBezTo>
                  <a:cubicBezTo>
                    <a:pt x="148" y="440"/>
                    <a:pt x="148" y="440"/>
                    <a:pt x="148" y="440"/>
                  </a:cubicBezTo>
                  <a:cubicBezTo>
                    <a:pt x="254" y="440"/>
                    <a:pt x="254" y="440"/>
                    <a:pt x="254" y="440"/>
                  </a:cubicBezTo>
                  <a:cubicBezTo>
                    <a:pt x="254" y="280"/>
                    <a:pt x="254" y="280"/>
                    <a:pt x="254" y="280"/>
                  </a:cubicBezTo>
                  <a:cubicBezTo>
                    <a:pt x="254" y="252"/>
                    <a:pt x="233" y="250"/>
                    <a:pt x="227" y="250"/>
                  </a:cubicBezTo>
                  <a:close/>
                  <a:moveTo>
                    <a:pt x="401" y="201"/>
                  </a:moveTo>
                  <a:cubicBezTo>
                    <a:pt x="401" y="90"/>
                    <a:pt x="311" y="0"/>
                    <a:pt x="200" y="0"/>
                  </a:cubicBezTo>
                  <a:cubicBezTo>
                    <a:pt x="89" y="0"/>
                    <a:pt x="0" y="90"/>
                    <a:pt x="0" y="201"/>
                  </a:cubicBezTo>
                  <a:cubicBezTo>
                    <a:pt x="0" y="204"/>
                    <a:pt x="0" y="208"/>
                    <a:pt x="0" y="211"/>
                  </a:cubicBezTo>
                  <a:cubicBezTo>
                    <a:pt x="0" y="214"/>
                    <a:pt x="0" y="217"/>
                    <a:pt x="0" y="220"/>
                  </a:cubicBezTo>
                  <a:cubicBezTo>
                    <a:pt x="0" y="300"/>
                    <a:pt x="84" y="375"/>
                    <a:pt x="84" y="375"/>
                  </a:cubicBezTo>
                  <a:cubicBezTo>
                    <a:pt x="100" y="390"/>
                    <a:pt x="113" y="419"/>
                    <a:pt x="113" y="440"/>
                  </a:cubicBezTo>
                  <a:cubicBezTo>
                    <a:pt x="113" y="440"/>
                    <a:pt x="113" y="440"/>
                    <a:pt x="113" y="440"/>
                  </a:cubicBezTo>
                  <a:cubicBezTo>
                    <a:pt x="131" y="440"/>
                    <a:pt x="131" y="440"/>
                    <a:pt x="131" y="440"/>
                  </a:cubicBezTo>
                  <a:cubicBezTo>
                    <a:pt x="131" y="283"/>
                    <a:pt x="131" y="283"/>
                    <a:pt x="131" y="283"/>
                  </a:cubicBezTo>
                  <a:cubicBezTo>
                    <a:pt x="131" y="252"/>
                    <a:pt x="156" y="234"/>
                    <a:pt x="181" y="234"/>
                  </a:cubicBezTo>
                  <a:cubicBezTo>
                    <a:pt x="189" y="234"/>
                    <a:pt x="196" y="236"/>
                    <a:pt x="202" y="239"/>
                  </a:cubicBezTo>
                  <a:cubicBezTo>
                    <a:pt x="210" y="235"/>
                    <a:pt x="218" y="233"/>
                    <a:pt x="227" y="233"/>
                  </a:cubicBezTo>
                  <a:cubicBezTo>
                    <a:pt x="249" y="233"/>
                    <a:pt x="271" y="248"/>
                    <a:pt x="271" y="280"/>
                  </a:cubicBezTo>
                  <a:cubicBezTo>
                    <a:pt x="271" y="440"/>
                    <a:pt x="271" y="440"/>
                    <a:pt x="271" y="440"/>
                  </a:cubicBezTo>
                  <a:cubicBezTo>
                    <a:pt x="288" y="440"/>
                    <a:pt x="288" y="440"/>
                    <a:pt x="288" y="440"/>
                  </a:cubicBezTo>
                  <a:cubicBezTo>
                    <a:pt x="288" y="440"/>
                    <a:pt x="288" y="440"/>
                    <a:pt x="288" y="440"/>
                  </a:cubicBezTo>
                  <a:cubicBezTo>
                    <a:pt x="288" y="419"/>
                    <a:pt x="301" y="390"/>
                    <a:pt x="317" y="375"/>
                  </a:cubicBezTo>
                  <a:cubicBezTo>
                    <a:pt x="317" y="375"/>
                    <a:pt x="401" y="300"/>
                    <a:pt x="401" y="220"/>
                  </a:cubicBezTo>
                  <a:cubicBezTo>
                    <a:pt x="401" y="217"/>
                    <a:pt x="401" y="214"/>
                    <a:pt x="401" y="211"/>
                  </a:cubicBezTo>
                  <a:cubicBezTo>
                    <a:pt x="401" y="208"/>
                    <a:pt x="401" y="204"/>
                    <a:pt x="401" y="201"/>
                  </a:cubicBezTo>
                  <a:close/>
                  <a:moveTo>
                    <a:pt x="208" y="283"/>
                  </a:moveTo>
                  <a:cubicBezTo>
                    <a:pt x="208" y="272"/>
                    <a:pt x="205" y="265"/>
                    <a:pt x="201" y="260"/>
                  </a:cubicBezTo>
                  <a:cubicBezTo>
                    <a:pt x="195" y="265"/>
                    <a:pt x="192" y="273"/>
                    <a:pt x="192" y="283"/>
                  </a:cubicBezTo>
                  <a:cubicBezTo>
                    <a:pt x="192" y="304"/>
                    <a:pt x="198" y="312"/>
                    <a:pt x="200" y="313"/>
                  </a:cubicBezTo>
                  <a:cubicBezTo>
                    <a:pt x="201" y="312"/>
                    <a:pt x="208" y="306"/>
                    <a:pt x="208" y="283"/>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AU">
                <a:solidFill>
                  <a:schemeClr val="tx1">
                    <a:lumMod val="50000"/>
                    <a:lumOff val="50000"/>
                  </a:schemeClr>
                </a:solidFill>
              </a:endParaRPr>
            </a:p>
          </p:txBody>
        </p:sp>
        <p:sp>
          <p:nvSpPr>
            <p:cNvPr id="59" name="Freeform 249"/>
            <p:cNvSpPr/>
            <p:nvPr/>
          </p:nvSpPr>
          <p:spPr bwMode="auto">
            <a:xfrm>
              <a:off x="3917950" y="5843588"/>
              <a:ext cx="119063" cy="25400"/>
            </a:xfrm>
            <a:custGeom>
              <a:avLst/>
              <a:gdLst>
                <a:gd name="T0" fmla="*/ 145 w 154"/>
                <a:gd name="T1" fmla="*/ 33 h 33"/>
                <a:gd name="T2" fmla="*/ 154 w 154"/>
                <a:gd name="T3" fmla="*/ 23 h 33"/>
                <a:gd name="T4" fmla="*/ 154 w 154"/>
                <a:gd name="T5" fmla="*/ 10 h 33"/>
                <a:gd name="T6" fmla="*/ 145 w 154"/>
                <a:gd name="T7" fmla="*/ 0 h 33"/>
                <a:gd name="T8" fmla="*/ 9 w 154"/>
                <a:gd name="T9" fmla="*/ 0 h 33"/>
                <a:gd name="T10" fmla="*/ 0 w 154"/>
                <a:gd name="T11" fmla="*/ 10 h 33"/>
                <a:gd name="T12" fmla="*/ 0 w 154"/>
                <a:gd name="T13" fmla="*/ 23 h 33"/>
                <a:gd name="T14" fmla="*/ 9 w 154"/>
                <a:gd name="T15" fmla="*/ 33 h 33"/>
                <a:gd name="T16" fmla="*/ 145 w 1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3">
                  <a:moveTo>
                    <a:pt x="145" y="33"/>
                  </a:moveTo>
                  <a:cubicBezTo>
                    <a:pt x="150" y="33"/>
                    <a:pt x="154" y="28"/>
                    <a:pt x="154" y="23"/>
                  </a:cubicBezTo>
                  <a:cubicBezTo>
                    <a:pt x="154" y="10"/>
                    <a:pt x="154" y="10"/>
                    <a:pt x="154" y="10"/>
                  </a:cubicBezTo>
                  <a:cubicBezTo>
                    <a:pt x="154" y="4"/>
                    <a:pt x="150" y="0"/>
                    <a:pt x="145" y="0"/>
                  </a:cubicBezTo>
                  <a:cubicBezTo>
                    <a:pt x="9" y="0"/>
                    <a:pt x="9" y="0"/>
                    <a:pt x="9" y="0"/>
                  </a:cubicBezTo>
                  <a:cubicBezTo>
                    <a:pt x="4" y="0"/>
                    <a:pt x="0" y="4"/>
                    <a:pt x="0" y="10"/>
                  </a:cubicBezTo>
                  <a:cubicBezTo>
                    <a:pt x="0" y="23"/>
                    <a:pt x="0" y="23"/>
                    <a:pt x="0" y="23"/>
                  </a:cubicBezTo>
                  <a:cubicBezTo>
                    <a:pt x="0" y="28"/>
                    <a:pt x="4" y="33"/>
                    <a:pt x="9" y="33"/>
                  </a:cubicBezTo>
                  <a:lnTo>
                    <a:pt x="145" y="33"/>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AU">
                <a:solidFill>
                  <a:schemeClr val="tx1">
                    <a:lumMod val="50000"/>
                    <a:lumOff val="50000"/>
                  </a:schemeClr>
                </a:solidFill>
              </a:endParaRPr>
            </a:p>
          </p:txBody>
        </p:sp>
        <p:sp>
          <p:nvSpPr>
            <p:cNvPr id="60" name="Freeform 250"/>
            <p:cNvSpPr/>
            <p:nvPr/>
          </p:nvSpPr>
          <p:spPr bwMode="auto">
            <a:xfrm>
              <a:off x="3917950" y="5880100"/>
              <a:ext cx="119063" cy="25400"/>
            </a:xfrm>
            <a:custGeom>
              <a:avLst/>
              <a:gdLst>
                <a:gd name="T0" fmla="*/ 145 w 154"/>
                <a:gd name="T1" fmla="*/ 33 h 33"/>
                <a:gd name="T2" fmla="*/ 154 w 154"/>
                <a:gd name="T3" fmla="*/ 23 h 33"/>
                <a:gd name="T4" fmla="*/ 154 w 154"/>
                <a:gd name="T5" fmla="*/ 10 h 33"/>
                <a:gd name="T6" fmla="*/ 145 w 154"/>
                <a:gd name="T7" fmla="*/ 0 h 33"/>
                <a:gd name="T8" fmla="*/ 9 w 154"/>
                <a:gd name="T9" fmla="*/ 0 h 33"/>
                <a:gd name="T10" fmla="*/ 0 w 154"/>
                <a:gd name="T11" fmla="*/ 10 h 33"/>
                <a:gd name="T12" fmla="*/ 0 w 154"/>
                <a:gd name="T13" fmla="*/ 23 h 33"/>
                <a:gd name="T14" fmla="*/ 9 w 154"/>
                <a:gd name="T15" fmla="*/ 33 h 33"/>
                <a:gd name="T16" fmla="*/ 145 w 1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3">
                  <a:moveTo>
                    <a:pt x="145" y="33"/>
                  </a:moveTo>
                  <a:cubicBezTo>
                    <a:pt x="150" y="33"/>
                    <a:pt x="154" y="29"/>
                    <a:pt x="154" y="23"/>
                  </a:cubicBezTo>
                  <a:cubicBezTo>
                    <a:pt x="154" y="10"/>
                    <a:pt x="154" y="10"/>
                    <a:pt x="154" y="10"/>
                  </a:cubicBezTo>
                  <a:cubicBezTo>
                    <a:pt x="154" y="5"/>
                    <a:pt x="150" y="0"/>
                    <a:pt x="145" y="0"/>
                  </a:cubicBezTo>
                  <a:cubicBezTo>
                    <a:pt x="9" y="0"/>
                    <a:pt x="9" y="0"/>
                    <a:pt x="9" y="0"/>
                  </a:cubicBezTo>
                  <a:cubicBezTo>
                    <a:pt x="4" y="0"/>
                    <a:pt x="0" y="5"/>
                    <a:pt x="0" y="10"/>
                  </a:cubicBezTo>
                  <a:cubicBezTo>
                    <a:pt x="0" y="23"/>
                    <a:pt x="0" y="23"/>
                    <a:pt x="0" y="23"/>
                  </a:cubicBezTo>
                  <a:cubicBezTo>
                    <a:pt x="0" y="29"/>
                    <a:pt x="4" y="33"/>
                    <a:pt x="9" y="33"/>
                  </a:cubicBezTo>
                  <a:lnTo>
                    <a:pt x="145" y="33"/>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AU">
                <a:solidFill>
                  <a:schemeClr val="tx1">
                    <a:lumMod val="50000"/>
                    <a:lumOff val="50000"/>
                  </a:schemeClr>
                </a:solidFill>
              </a:endParaRPr>
            </a:p>
          </p:txBody>
        </p:sp>
        <p:sp>
          <p:nvSpPr>
            <p:cNvPr id="61" name="Freeform 251"/>
            <p:cNvSpPr/>
            <p:nvPr/>
          </p:nvSpPr>
          <p:spPr bwMode="auto">
            <a:xfrm>
              <a:off x="3917950" y="5916613"/>
              <a:ext cx="119063" cy="25400"/>
            </a:xfrm>
            <a:custGeom>
              <a:avLst/>
              <a:gdLst>
                <a:gd name="T0" fmla="*/ 145 w 154"/>
                <a:gd name="T1" fmla="*/ 33 h 33"/>
                <a:gd name="T2" fmla="*/ 154 w 154"/>
                <a:gd name="T3" fmla="*/ 23 h 33"/>
                <a:gd name="T4" fmla="*/ 154 w 154"/>
                <a:gd name="T5" fmla="*/ 10 h 33"/>
                <a:gd name="T6" fmla="*/ 145 w 154"/>
                <a:gd name="T7" fmla="*/ 0 h 33"/>
                <a:gd name="T8" fmla="*/ 9 w 154"/>
                <a:gd name="T9" fmla="*/ 0 h 33"/>
                <a:gd name="T10" fmla="*/ 0 w 154"/>
                <a:gd name="T11" fmla="*/ 10 h 33"/>
                <a:gd name="T12" fmla="*/ 0 w 154"/>
                <a:gd name="T13" fmla="*/ 23 h 33"/>
                <a:gd name="T14" fmla="*/ 9 w 154"/>
                <a:gd name="T15" fmla="*/ 33 h 33"/>
                <a:gd name="T16" fmla="*/ 145 w 1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3">
                  <a:moveTo>
                    <a:pt x="145" y="33"/>
                  </a:moveTo>
                  <a:cubicBezTo>
                    <a:pt x="150" y="33"/>
                    <a:pt x="154" y="28"/>
                    <a:pt x="154" y="23"/>
                  </a:cubicBezTo>
                  <a:cubicBezTo>
                    <a:pt x="154" y="10"/>
                    <a:pt x="154" y="10"/>
                    <a:pt x="154" y="10"/>
                  </a:cubicBezTo>
                  <a:cubicBezTo>
                    <a:pt x="154" y="4"/>
                    <a:pt x="150" y="0"/>
                    <a:pt x="145" y="0"/>
                  </a:cubicBezTo>
                  <a:cubicBezTo>
                    <a:pt x="9" y="0"/>
                    <a:pt x="9" y="0"/>
                    <a:pt x="9" y="0"/>
                  </a:cubicBezTo>
                  <a:cubicBezTo>
                    <a:pt x="4" y="0"/>
                    <a:pt x="0" y="4"/>
                    <a:pt x="0" y="10"/>
                  </a:cubicBezTo>
                  <a:cubicBezTo>
                    <a:pt x="0" y="23"/>
                    <a:pt x="0" y="23"/>
                    <a:pt x="0" y="23"/>
                  </a:cubicBezTo>
                  <a:cubicBezTo>
                    <a:pt x="0" y="28"/>
                    <a:pt x="4" y="33"/>
                    <a:pt x="9" y="33"/>
                  </a:cubicBezTo>
                  <a:lnTo>
                    <a:pt x="145" y="33"/>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AU">
                <a:solidFill>
                  <a:schemeClr val="tx1">
                    <a:lumMod val="50000"/>
                    <a:lumOff val="50000"/>
                  </a:schemeClr>
                </a:solidFill>
              </a:endParaRPr>
            </a:p>
          </p:txBody>
        </p:sp>
        <p:sp>
          <p:nvSpPr>
            <p:cNvPr id="62" name="Freeform 252"/>
            <p:cNvSpPr/>
            <p:nvPr/>
          </p:nvSpPr>
          <p:spPr bwMode="auto">
            <a:xfrm>
              <a:off x="3943350" y="5953125"/>
              <a:ext cx="68263" cy="22225"/>
            </a:xfrm>
            <a:custGeom>
              <a:avLst/>
              <a:gdLst>
                <a:gd name="T0" fmla="*/ 0 w 90"/>
                <a:gd name="T1" fmla="*/ 0 h 29"/>
                <a:gd name="T2" fmla="*/ 45 w 90"/>
                <a:gd name="T3" fmla="*/ 29 h 29"/>
                <a:gd name="T4" fmla="*/ 90 w 90"/>
                <a:gd name="T5" fmla="*/ 0 h 29"/>
                <a:gd name="T6" fmla="*/ 0 w 90"/>
                <a:gd name="T7" fmla="*/ 0 h 29"/>
              </a:gdLst>
              <a:ahLst/>
              <a:cxnLst>
                <a:cxn ang="0">
                  <a:pos x="T0" y="T1"/>
                </a:cxn>
                <a:cxn ang="0">
                  <a:pos x="T2" y="T3"/>
                </a:cxn>
                <a:cxn ang="0">
                  <a:pos x="T4" y="T5"/>
                </a:cxn>
                <a:cxn ang="0">
                  <a:pos x="T6" y="T7"/>
                </a:cxn>
              </a:cxnLst>
              <a:rect l="0" t="0" r="r" b="b"/>
              <a:pathLst>
                <a:path w="90" h="29">
                  <a:moveTo>
                    <a:pt x="0" y="0"/>
                  </a:moveTo>
                  <a:cubicBezTo>
                    <a:pt x="9" y="17"/>
                    <a:pt x="26" y="29"/>
                    <a:pt x="45" y="29"/>
                  </a:cubicBezTo>
                  <a:cubicBezTo>
                    <a:pt x="65" y="29"/>
                    <a:pt x="82" y="17"/>
                    <a:pt x="90" y="0"/>
                  </a:cubicBezTo>
                  <a:lnTo>
                    <a:pt x="0" y="0"/>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AU">
                <a:solidFill>
                  <a:schemeClr val="tx1">
                    <a:lumMod val="50000"/>
                    <a:lumOff val="50000"/>
                  </a:schemeClr>
                </a:solidFill>
              </a:endParaRPr>
            </a:p>
          </p:txBody>
        </p:sp>
      </p:grpSp>
      <p:sp>
        <p:nvSpPr>
          <p:cNvPr id="63" name="文本框 62"/>
          <p:cNvSpPr txBox="1"/>
          <p:nvPr/>
        </p:nvSpPr>
        <p:spPr>
          <a:xfrm>
            <a:off x="6361874" y="5322533"/>
            <a:ext cx="2997842" cy="523220"/>
          </a:xfrm>
          <a:prstGeom prst="rect">
            <a:avLst/>
          </a:prstGeom>
          <a:noFill/>
        </p:spPr>
        <p:txBody>
          <a:bodyPr wrap="square" rtlCol="0">
            <a:spAutoFit/>
          </a:bodyPr>
          <a:lstStyle/>
          <a:p>
            <a:pPr marL="457200" indent="-457200">
              <a:buFont typeface="Arial" panose="020B0604020202020204" pitchFamily="34" charset="0"/>
              <a:buChar char="•"/>
            </a:pPr>
            <a:r>
              <a:rPr kumimoji="1" lang="en-US" altLang="zh-CN" sz="2800" b="1" dirty="0">
                <a:latin typeface="Times New Roman" panose="02020603050405020304" pitchFamily="18" charset="0"/>
                <a:cs typeface="Times New Roman" panose="02020603050405020304" pitchFamily="18" charset="0"/>
              </a:rPr>
              <a:t>Summary</a:t>
            </a:r>
            <a:endParaRPr kumimoji="1" lang="zh-CN" altLang="en-US" sz="2800" b="1" dirty="0">
              <a:latin typeface="Times New Roman" panose="02020603050405020304" pitchFamily="18" charset="0"/>
              <a:cs typeface="Times New Roman" panose="02020603050405020304" pitchFamily="18" charset="0"/>
            </a:endParaRPr>
          </a:p>
        </p:txBody>
      </p:sp>
      <p:grpSp>
        <p:nvGrpSpPr>
          <p:cNvPr id="64" name="Group 268"/>
          <p:cNvGrpSpPr/>
          <p:nvPr/>
        </p:nvGrpSpPr>
        <p:grpSpPr>
          <a:xfrm>
            <a:off x="6361874" y="5350615"/>
            <a:ext cx="307975" cy="488950"/>
            <a:chOff x="3824288" y="5486400"/>
            <a:chExt cx="307975" cy="488950"/>
          </a:xfrm>
          <a:solidFill>
            <a:schemeClr val="tx1">
              <a:lumMod val="50000"/>
              <a:lumOff val="50000"/>
            </a:schemeClr>
          </a:solidFill>
        </p:grpSpPr>
        <p:sp>
          <p:nvSpPr>
            <p:cNvPr id="65" name="Freeform 248"/>
            <p:cNvSpPr>
              <a:spLocks noEditPoints="1"/>
            </p:cNvSpPr>
            <p:nvPr/>
          </p:nvSpPr>
          <p:spPr bwMode="auto">
            <a:xfrm>
              <a:off x="3824288" y="5486400"/>
              <a:ext cx="307975" cy="338138"/>
            </a:xfrm>
            <a:custGeom>
              <a:avLst/>
              <a:gdLst>
                <a:gd name="T0" fmla="*/ 227 w 401"/>
                <a:gd name="T1" fmla="*/ 250 h 440"/>
                <a:gd name="T2" fmla="*/ 215 w 401"/>
                <a:gd name="T3" fmla="*/ 251 h 440"/>
                <a:gd name="T4" fmla="*/ 224 w 401"/>
                <a:gd name="T5" fmla="*/ 283 h 440"/>
                <a:gd name="T6" fmla="*/ 200 w 401"/>
                <a:gd name="T7" fmla="*/ 329 h 440"/>
                <a:gd name="T8" fmla="*/ 175 w 401"/>
                <a:gd name="T9" fmla="*/ 283 h 440"/>
                <a:gd name="T10" fmla="*/ 187 w 401"/>
                <a:gd name="T11" fmla="*/ 251 h 440"/>
                <a:gd name="T12" fmla="*/ 181 w 401"/>
                <a:gd name="T13" fmla="*/ 250 h 440"/>
                <a:gd name="T14" fmla="*/ 148 w 401"/>
                <a:gd name="T15" fmla="*/ 283 h 440"/>
                <a:gd name="T16" fmla="*/ 148 w 401"/>
                <a:gd name="T17" fmla="*/ 440 h 440"/>
                <a:gd name="T18" fmla="*/ 254 w 401"/>
                <a:gd name="T19" fmla="*/ 440 h 440"/>
                <a:gd name="T20" fmla="*/ 254 w 401"/>
                <a:gd name="T21" fmla="*/ 280 h 440"/>
                <a:gd name="T22" fmla="*/ 227 w 401"/>
                <a:gd name="T23" fmla="*/ 250 h 440"/>
                <a:gd name="T24" fmla="*/ 401 w 401"/>
                <a:gd name="T25" fmla="*/ 201 h 440"/>
                <a:gd name="T26" fmla="*/ 200 w 401"/>
                <a:gd name="T27" fmla="*/ 0 h 440"/>
                <a:gd name="T28" fmla="*/ 0 w 401"/>
                <a:gd name="T29" fmla="*/ 201 h 440"/>
                <a:gd name="T30" fmla="*/ 0 w 401"/>
                <a:gd name="T31" fmla="*/ 211 h 440"/>
                <a:gd name="T32" fmla="*/ 0 w 401"/>
                <a:gd name="T33" fmla="*/ 220 h 440"/>
                <a:gd name="T34" fmla="*/ 84 w 401"/>
                <a:gd name="T35" fmla="*/ 375 h 440"/>
                <a:gd name="T36" fmla="*/ 113 w 401"/>
                <a:gd name="T37" fmla="*/ 440 h 440"/>
                <a:gd name="T38" fmla="*/ 113 w 401"/>
                <a:gd name="T39" fmla="*/ 440 h 440"/>
                <a:gd name="T40" fmla="*/ 131 w 401"/>
                <a:gd name="T41" fmla="*/ 440 h 440"/>
                <a:gd name="T42" fmla="*/ 131 w 401"/>
                <a:gd name="T43" fmla="*/ 283 h 440"/>
                <a:gd name="T44" fmla="*/ 181 w 401"/>
                <a:gd name="T45" fmla="*/ 234 h 440"/>
                <a:gd name="T46" fmla="*/ 202 w 401"/>
                <a:gd name="T47" fmla="*/ 239 h 440"/>
                <a:gd name="T48" fmla="*/ 227 w 401"/>
                <a:gd name="T49" fmla="*/ 233 h 440"/>
                <a:gd name="T50" fmla="*/ 271 w 401"/>
                <a:gd name="T51" fmla="*/ 280 h 440"/>
                <a:gd name="T52" fmla="*/ 271 w 401"/>
                <a:gd name="T53" fmla="*/ 440 h 440"/>
                <a:gd name="T54" fmla="*/ 288 w 401"/>
                <a:gd name="T55" fmla="*/ 440 h 440"/>
                <a:gd name="T56" fmla="*/ 288 w 401"/>
                <a:gd name="T57" fmla="*/ 440 h 440"/>
                <a:gd name="T58" fmla="*/ 317 w 401"/>
                <a:gd name="T59" fmla="*/ 375 h 440"/>
                <a:gd name="T60" fmla="*/ 401 w 401"/>
                <a:gd name="T61" fmla="*/ 220 h 440"/>
                <a:gd name="T62" fmla="*/ 401 w 401"/>
                <a:gd name="T63" fmla="*/ 211 h 440"/>
                <a:gd name="T64" fmla="*/ 401 w 401"/>
                <a:gd name="T65" fmla="*/ 201 h 440"/>
                <a:gd name="T66" fmla="*/ 208 w 401"/>
                <a:gd name="T67" fmla="*/ 283 h 440"/>
                <a:gd name="T68" fmla="*/ 201 w 401"/>
                <a:gd name="T69" fmla="*/ 260 h 440"/>
                <a:gd name="T70" fmla="*/ 192 w 401"/>
                <a:gd name="T71" fmla="*/ 283 h 440"/>
                <a:gd name="T72" fmla="*/ 200 w 401"/>
                <a:gd name="T73" fmla="*/ 313 h 440"/>
                <a:gd name="T74" fmla="*/ 208 w 401"/>
                <a:gd name="T75" fmla="*/ 28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1" h="440">
                  <a:moveTo>
                    <a:pt x="227" y="250"/>
                  </a:moveTo>
                  <a:cubicBezTo>
                    <a:pt x="223" y="250"/>
                    <a:pt x="219" y="250"/>
                    <a:pt x="215" y="251"/>
                  </a:cubicBezTo>
                  <a:cubicBezTo>
                    <a:pt x="221" y="260"/>
                    <a:pt x="224" y="270"/>
                    <a:pt x="224" y="283"/>
                  </a:cubicBezTo>
                  <a:cubicBezTo>
                    <a:pt x="224" y="317"/>
                    <a:pt x="211" y="329"/>
                    <a:pt x="200" y="329"/>
                  </a:cubicBezTo>
                  <a:cubicBezTo>
                    <a:pt x="188" y="329"/>
                    <a:pt x="175" y="315"/>
                    <a:pt x="175" y="283"/>
                  </a:cubicBezTo>
                  <a:cubicBezTo>
                    <a:pt x="175" y="270"/>
                    <a:pt x="180" y="259"/>
                    <a:pt x="187" y="251"/>
                  </a:cubicBezTo>
                  <a:cubicBezTo>
                    <a:pt x="185" y="250"/>
                    <a:pt x="183" y="250"/>
                    <a:pt x="181" y="250"/>
                  </a:cubicBezTo>
                  <a:cubicBezTo>
                    <a:pt x="165" y="250"/>
                    <a:pt x="148" y="262"/>
                    <a:pt x="148" y="283"/>
                  </a:cubicBezTo>
                  <a:cubicBezTo>
                    <a:pt x="148" y="440"/>
                    <a:pt x="148" y="440"/>
                    <a:pt x="148" y="440"/>
                  </a:cubicBezTo>
                  <a:cubicBezTo>
                    <a:pt x="254" y="440"/>
                    <a:pt x="254" y="440"/>
                    <a:pt x="254" y="440"/>
                  </a:cubicBezTo>
                  <a:cubicBezTo>
                    <a:pt x="254" y="280"/>
                    <a:pt x="254" y="280"/>
                    <a:pt x="254" y="280"/>
                  </a:cubicBezTo>
                  <a:cubicBezTo>
                    <a:pt x="254" y="252"/>
                    <a:pt x="233" y="250"/>
                    <a:pt x="227" y="250"/>
                  </a:cubicBezTo>
                  <a:close/>
                  <a:moveTo>
                    <a:pt x="401" y="201"/>
                  </a:moveTo>
                  <a:cubicBezTo>
                    <a:pt x="401" y="90"/>
                    <a:pt x="311" y="0"/>
                    <a:pt x="200" y="0"/>
                  </a:cubicBezTo>
                  <a:cubicBezTo>
                    <a:pt x="89" y="0"/>
                    <a:pt x="0" y="90"/>
                    <a:pt x="0" y="201"/>
                  </a:cubicBezTo>
                  <a:cubicBezTo>
                    <a:pt x="0" y="204"/>
                    <a:pt x="0" y="208"/>
                    <a:pt x="0" y="211"/>
                  </a:cubicBezTo>
                  <a:cubicBezTo>
                    <a:pt x="0" y="214"/>
                    <a:pt x="0" y="217"/>
                    <a:pt x="0" y="220"/>
                  </a:cubicBezTo>
                  <a:cubicBezTo>
                    <a:pt x="0" y="300"/>
                    <a:pt x="84" y="375"/>
                    <a:pt x="84" y="375"/>
                  </a:cubicBezTo>
                  <a:cubicBezTo>
                    <a:pt x="100" y="390"/>
                    <a:pt x="113" y="419"/>
                    <a:pt x="113" y="440"/>
                  </a:cubicBezTo>
                  <a:cubicBezTo>
                    <a:pt x="113" y="440"/>
                    <a:pt x="113" y="440"/>
                    <a:pt x="113" y="440"/>
                  </a:cubicBezTo>
                  <a:cubicBezTo>
                    <a:pt x="131" y="440"/>
                    <a:pt x="131" y="440"/>
                    <a:pt x="131" y="440"/>
                  </a:cubicBezTo>
                  <a:cubicBezTo>
                    <a:pt x="131" y="283"/>
                    <a:pt x="131" y="283"/>
                    <a:pt x="131" y="283"/>
                  </a:cubicBezTo>
                  <a:cubicBezTo>
                    <a:pt x="131" y="252"/>
                    <a:pt x="156" y="234"/>
                    <a:pt x="181" y="234"/>
                  </a:cubicBezTo>
                  <a:cubicBezTo>
                    <a:pt x="189" y="234"/>
                    <a:pt x="196" y="236"/>
                    <a:pt x="202" y="239"/>
                  </a:cubicBezTo>
                  <a:cubicBezTo>
                    <a:pt x="210" y="235"/>
                    <a:pt x="218" y="233"/>
                    <a:pt x="227" y="233"/>
                  </a:cubicBezTo>
                  <a:cubicBezTo>
                    <a:pt x="249" y="233"/>
                    <a:pt x="271" y="248"/>
                    <a:pt x="271" y="280"/>
                  </a:cubicBezTo>
                  <a:cubicBezTo>
                    <a:pt x="271" y="440"/>
                    <a:pt x="271" y="440"/>
                    <a:pt x="271" y="440"/>
                  </a:cubicBezTo>
                  <a:cubicBezTo>
                    <a:pt x="288" y="440"/>
                    <a:pt x="288" y="440"/>
                    <a:pt x="288" y="440"/>
                  </a:cubicBezTo>
                  <a:cubicBezTo>
                    <a:pt x="288" y="440"/>
                    <a:pt x="288" y="440"/>
                    <a:pt x="288" y="440"/>
                  </a:cubicBezTo>
                  <a:cubicBezTo>
                    <a:pt x="288" y="419"/>
                    <a:pt x="301" y="390"/>
                    <a:pt x="317" y="375"/>
                  </a:cubicBezTo>
                  <a:cubicBezTo>
                    <a:pt x="317" y="375"/>
                    <a:pt x="401" y="300"/>
                    <a:pt x="401" y="220"/>
                  </a:cubicBezTo>
                  <a:cubicBezTo>
                    <a:pt x="401" y="217"/>
                    <a:pt x="401" y="214"/>
                    <a:pt x="401" y="211"/>
                  </a:cubicBezTo>
                  <a:cubicBezTo>
                    <a:pt x="401" y="208"/>
                    <a:pt x="401" y="204"/>
                    <a:pt x="401" y="201"/>
                  </a:cubicBezTo>
                  <a:close/>
                  <a:moveTo>
                    <a:pt x="208" y="283"/>
                  </a:moveTo>
                  <a:cubicBezTo>
                    <a:pt x="208" y="272"/>
                    <a:pt x="205" y="265"/>
                    <a:pt x="201" y="260"/>
                  </a:cubicBezTo>
                  <a:cubicBezTo>
                    <a:pt x="195" y="265"/>
                    <a:pt x="192" y="273"/>
                    <a:pt x="192" y="283"/>
                  </a:cubicBezTo>
                  <a:cubicBezTo>
                    <a:pt x="192" y="304"/>
                    <a:pt x="198" y="312"/>
                    <a:pt x="200" y="313"/>
                  </a:cubicBezTo>
                  <a:cubicBezTo>
                    <a:pt x="201" y="312"/>
                    <a:pt x="208" y="306"/>
                    <a:pt x="208" y="283"/>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AU">
                <a:solidFill>
                  <a:schemeClr val="tx1">
                    <a:lumMod val="50000"/>
                    <a:lumOff val="50000"/>
                  </a:schemeClr>
                </a:solidFill>
              </a:endParaRPr>
            </a:p>
          </p:txBody>
        </p:sp>
        <p:sp>
          <p:nvSpPr>
            <p:cNvPr id="66" name="Freeform 249"/>
            <p:cNvSpPr/>
            <p:nvPr/>
          </p:nvSpPr>
          <p:spPr bwMode="auto">
            <a:xfrm>
              <a:off x="3917950" y="5843588"/>
              <a:ext cx="119063" cy="25400"/>
            </a:xfrm>
            <a:custGeom>
              <a:avLst/>
              <a:gdLst>
                <a:gd name="T0" fmla="*/ 145 w 154"/>
                <a:gd name="T1" fmla="*/ 33 h 33"/>
                <a:gd name="T2" fmla="*/ 154 w 154"/>
                <a:gd name="T3" fmla="*/ 23 h 33"/>
                <a:gd name="T4" fmla="*/ 154 w 154"/>
                <a:gd name="T5" fmla="*/ 10 h 33"/>
                <a:gd name="T6" fmla="*/ 145 w 154"/>
                <a:gd name="T7" fmla="*/ 0 h 33"/>
                <a:gd name="T8" fmla="*/ 9 w 154"/>
                <a:gd name="T9" fmla="*/ 0 h 33"/>
                <a:gd name="T10" fmla="*/ 0 w 154"/>
                <a:gd name="T11" fmla="*/ 10 h 33"/>
                <a:gd name="T12" fmla="*/ 0 w 154"/>
                <a:gd name="T13" fmla="*/ 23 h 33"/>
                <a:gd name="T14" fmla="*/ 9 w 154"/>
                <a:gd name="T15" fmla="*/ 33 h 33"/>
                <a:gd name="T16" fmla="*/ 145 w 1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3">
                  <a:moveTo>
                    <a:pt x="145" y="33"/>
                  </a:moveTo>
                  <a:cubicBezTo>
                    <a:pt x="150" y="33"/>
                    <a:pt x="154" y="28"/>
                    <a:pt x="154" y="23"/>
                  </a:cubicBezTo>
                  <a:cubicBezTo>
                    <a:pt x="154" y="10"/>
                    <a:pt x="154" y="10"/>
                    <a:pt x="154" y="10"/>
                  </a:cubicBezTo>
                  <a:cubicBezTo>
                    <a:pt x="154" y="4"/>
                    <a:pt x="150" y="0"/>
                    <a:pt x="145" y="0"/>
                  </a:cubicBezTo>
                  <a:cubicBezTo>
                    <a:pt x="9" y="0"/>
                    <a:pt x="9" y="0"/>
                    <a:pt x="9" y="0"/>
                  </a:cubicBezTo>
                  <a:cubicBezTo>
                    <a:pt x="4" y="0"/>
                    <a:pt x="0" y="4"/>
                    <a:pt x="0" y="10"/>
                  </a:cubicBezTo>
                  <a:cubicBezTo>
                    <a:pt x="0" y="23"/>
                    <a:pt x="0" y="23"/>
                    <a:pt x="0" y="23"/>
                  </a:cubicBezTo>
                  <a:cubicBezTo>
                    <a:pt x="0" y="28"/>
                    <a:pt x="4" y="33"/>
                    <a:pt x="9" y="33"/>
                  </a:cubicBezTo>
                  <a:lnTo>
                    <a:pt x="145" y="33"/>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AU">
                <a:solidFill>
                  <a:schemeClr val="tx1">
                    <a:lumMod val="50000"/>
                    <a:lumOff val="50000"/>
                  </a:schemeClr>
                </a:solidFill>
              </a:endParaRPr>
            </a:p>
          </p:txBody>
        </p:sp>
        <p:sp>
          <p:nvSpPr>
            <p:cNvPr id="67" name="Freeform 250"/>
            <p:cNvSpPr/>
            <p:nvPr/>
          </p:nvSpPr>
          <p:spPr bwMode="auto">
            <a:xfrm>
              <a:off x="3917950" y="5880100"/>
              <a:ext cx="119063" cy="25400"/>
            </a:xfrm>
            <a:custGeom>
              <a:avLst/>
              <a:gdLst>
                <a:gd name="T0" fmla="*/ 145 w 154"/>
                <a:gd name="T1" fmla="*/ 33 h 33"/>
                <a:gd name="T2" fmla="*/ 154 w 154"/>
                <a:gd name="T3" fmla="*/ 23 h 33"/>
                <a:gd name="T4" fmla="*/ 154 w 154"/>
                <a:gd name="T5" fmla="*/ 10 h 33"/>
                <a:gd name="T6" fmla="*/ 145 w 154"/>
                <a:gd name="T7" fmla="*/ 0 h 33"/>
                <a:gd name="T8" fmla="*/ 9 w 154"/>
                <a:gd name="T9" fmla="*/ 0 h 33"/>
                <a:gd name="T10" fmla="*/ 0 w 154"/>
                <a:gd name="T11" fmla="*/ 10 h 33"/>
                <a:gd name="T12" fmla="*/ 0 w 154"/>
                <a:gd name="T13" fmla="*/ 23 h 33"/>
                <a:gd name="T14" fmla="*/ 9 w 154"/>
                <a:gd name="T15" fmla="*/ 33 h 33"/>
                <a:gd name="T16" fmla="*/ 145 w 1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3">
                  <a:moveTo>
                    <a:pt x="145" y="33"/>
                  </a:moveTo>
                  <a:cubicBezTo>
                    <a:pt x="150" y="33"/>
                    <a:pt x="154" y="29"/>
                    <a:pt x="154" y="23"/>
                  </a:cubicBezTo>
                  <a:cubicBezTo>
                    <a:pt x="154" y="10"/>
                    <a:pt x="154" y="10"/>
                    <a:pt x="154" y="10"/>
                  </a:cubicBezTo>
                  <a:cubicBezTo>
                    <a:pt x="154" y="5"/>
                    <a:pt x="150" y="0"/>
                    <a:pt x="145" y="0"/>
                  </a:cubicBezTo>
                  <a:cubicBezTo>
                    <a:pt x="9" y="0"/>
                    <a:pt x="9" y="0"/>
                    <a:pt x="9" y="0"/>
                  </a:cubicBezTo>
                  <a:cubicBezTo>
                    <a:pt x="4" y="0"/>
                    <a:pt x="0" y="5"/>
                    <a:pt x="0" y="10"/>
                  </a:cubicBezTo>
                  <a:cubicBezTo>
                    <a:pt x="0" y="23"/>
                    <a:pt x="0" y="23"/>
                    <a:pt x="0" y="23"/>
                  </a:cubicBezTo>
                  <a:cubicBezTo>
                    <a:pt x="0" y="29"/>
                    <a:pt x="4" y="33"/>
                    <a:pt x="9" y="33"/>
                  </a:cubicBezTo>
                  <a:lnTo>
                    <a:pt x="145" y="33"/>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AU">
                <a:solidFill>
                  <a:schemeClr val="tx1">
                    <a:lumMod val="50000"/>
                    <a:lumOff val="50000"/>
                  </a:schemeClr>
                </a:solidFill>
              </a:endParaRPr>
            </a:p>
          </p:txBody>
        </p:sp>
        <p:sp>
          <p:nvSpPr>
            <p:cNvPr id="68" name="Freeform 251"/>
            <p:cNvSpPr/>
            <p:nvPr/>
          </p:nvSpPr>
          <p:spPr bwMode="auto">
            <a:xfrm>
              <a:off x="3917950" y="5916613"/>
              <a:ext cx="119063" cy="25400"/>
            </a:xfrm>
            <a:custGeom>
              <a:avLst/>
              <a:gdLst>
                <a:gd name="T0" fmla="*/ 145 w 154"/>
                <a:gd name="T1" fmla="*/ 33 h 33"/>
                <a:gd name="T2" fmla="*/ 154 w 154"/>
                <a:gd name="T3" fmla="*/ 23 h 33"/>
                <a:gd name="T4" fmla="*/ 154 w 154"/>
                <a:gd name="T5" fmla="*/ 10 h 33"/>
                <a:gd name="T6" fmla="*/ 145 w 154"/>
                <a:gd name="T7" fmla="*/ 0 h 33"/>
                <a:gd name="T8" fmla="*/ 9 w 154"/>
                <a:gd name="T9" fmla="*/ 0 h 33"/>
                <a:gd name="T10" fmla="*/ 0 w 154"/>
                <a:gd name="T11" fmla="*/ 10 h 33"/>
                <a:gd name="T12" fmla="*/ 0 w 154"/>
                <a:gd name="T13" fmla="*/ 23 h 33"/>
                <a:gd name="T14" fmla="*/ 9 w 154"/>
                <a:gd name="T15" fmla="*/ 33 h 33"/>
                <a:gd name="T16" fmla="*/ 145 w 1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3">
                  <a:moveTo>
                    <a:pt x="145" y="33"/>
                  </a:moveTo>
                  <a:cubicBezTo>
                    <a:pt x="150" y="33"/>
                    <a:pt x="154" y="28"/>
                    <a:pt x="154" y="23"/>
                  </a:cubicBezTo>
                  <a:cubicBezTo>
                    <a:pt x="154" y="10"/>
                    <a:pt x="154" y="10"/>
                    <a:pt x="154" y="10"/>
                  </a:cubicBezTo>
                  <a:cubicBezTo>
                    <a:pt x="154" y="4"/>
                    <a:pt x="150" y="0"/>
                    <a:pt x="145" y="0"/>
                  </a:cubicBezTo>
                  <a:cubicBezTo>
                    <a:pt x="9" y="0"/>
                    <a:pt x="9" y="0"/>
                    <a:pt x="9" y="0"/>
                  </a:cubicBezTo>
                  <a:cubicBezTo>
                    <a:pt x="4" y="0"/>
                    <a:pt x="0" y="4"/>
                    <a:pt x="0" y="10"/>
                  </a:cubicBezTo>
                  <a:cubicBezTo>
                    <a:pt x="0" y="23"/>
                    <a:pt x="0" y="23"/>
                    <a:pt x="0" y="23"/>
                  </a:cubicBezTo>
                  <a:cubicBezTo>
                    <a:pt x="0" y="28"/>
                    <a:pt x="4" y="33"/>
                    <a:pt x="9" y="33"/>
                  </a:cubicBezTo>
                  <a:lnTo>
                    <a:pt x="145" y="33"/>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AU">
                <a:solidFill>
                  <a:schemeClr val="tx1">
                    <a:lumMod val="50000"/>
                    <a:lumOff val="50000"/>
                  </a:schemeClr>
                </a:solidFill>
              </a:endParaRPr>
            </a:p>
          </p:txBody>
        </p:sp>
        <p:sp>
          <p:nvSpPr>
            <p:cNvPr id="69" name="Freeform 252"/>
            <p:cNvSpPr/>
            <p:nvPr/>
          </p:nvSpPr>
          <p:spPr bwMode="auto">
            <a:xfrm>
              <a:off x="3943350" y="5953125"/>
              <a:ext cx="68263" cy="22225"/>
            </a:xfrm>
            <a:custGeom>
              <a:avLst/>
              <a:gdLst>
                <a:gd name="T0" fmla="*/ 0 w 90"/>
                <a:gd name="T1" fmla="*/ 0 h 29"/>
                <a:gd name="T2" fmla="*/ 45 w 90"/>
                <a:gd name="T3" fmla="*/ 29 h 29"/>
                <a:gd name="T4" fmla="*/ 90 w 90"/>
                <a:gd name="T5" fmla="*/ 0 h 29"/>
                <a:gd name="T6" fmla="*/ 0 w 90"/>
                <a:gd name="T7" fmla="*/ 0 h 29"/>
              </a:gdLst>
              <a:ahLst/>
              <a:cxnLst>
                <a:cxn ang="0">
                  <a:pos x="T0" y="T1"/>
                </a:cxn>
                <a:cxn ang="0">
                  <a:pos x="T2" y="T3"/>
                </a:cxn>
                <a:cxn ang="0">
                  <a:pos x="T4" y="T5"/>
                </a:cxn>
                <a:cxn ang="0">
                  <a:pos x="T6" y="T7"/>
                </a:cxn>
              </a:cxnLst>
              <a:rect l="0" t="0" r="r" b="b"/>
              <a:pathLst>
                <a:path w="90" h="29">
                  <a:moveTo>
                    <a:pt x="0" y="0"/>
                  </a:moveTo>
                  <a:cubicBezTo>
                    <a:pt x="9" y="17"/>
                    <a:pt x="26" y="29"/>
                    <a:pt x="45" y="29"/>
                  </a:cubicBezTo>
                  <a:cubicBezTo>
                    <a:pt x="65" y="29"/>
                    <a:pt x="82" y="17"/>
                    <a:pt x="90" y="0"/>
                  </a:cubicBezTo>
                  <a:lnTo>
                    <a:pt x="0" y="0"/>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AU">
                <a:solidFill>
                  <a:schemeClr val="tx1">
                    <a:lumMod val="50000"/>
                    <a:lumOff val="50000"/>
                  </a:schemeClr>
                </a:solidFill>
              </a:endParaRP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6" name="FLYING IMPRESSION FID FEIZHAO    qq:1964271550"/>
          <p:cNvSpPr txBox="1"/>
          <p:nvPr/>
        </p:nvSpPr>
        <p:spPr>
          <a:xfrm>
            <a:off x="215665" y="305803"/>
            <a:ext cx="11976335" cy="525465"/>
          </a:xfrm>
          <a:prstGeom prst="rect">
            <a:avLst/>
          </a:prstGeom>
          <a:noFill/>
        </p:spPr>
        <p:txBody>
          <a:bodyPr wrap="square" rtlCol="0">
            <a:spAutoFit/>
          </a:bodyPr>
          <a:lstStyle/>
          <a:p>
            <a:pPr>
              <a:lnSpc>
                <a:spcPct val="130000"/>
              </a:lnSpc>
            </a:pPr>
            <a:r>
              <a:rPr lang="en-US" altLang="zh-CN" sz="2400" b="1" dirty="0">
                <a:solidFill>
                  <a:schemeClr val="tx1">
                    <a:lumMod val="50000"/>
                    <a:lumOff val="50000"/>
                  </a:schemeClr>
                </a:solidFill>
                <a:latin typeface="微软雅黑" panose="020B0503020204020204" charset="-122"/>
                <a:ea typeface="微软雅黑" panose="020B0503020204020204" charset="-122"/>
              </a:rPr>
              <a:t>Analysis of each Round Tests for Different</a:t>
            </a:r>
            <a:r>
              <a:rPr lang="zh-CN" altLang="en-US" sz="2400" b="1" dirty="0">
                <a:solidFill>
                  <a:schemeClr val="tx1">
                    <a:lumMod val="50000"/>
                    <a:lumOff val="50000"/>
                  </a:schemeClr>
                </a:solidFill>
                <a:latin typeface="微软雅黑" panose="020B0503020204020204" charset="-122"/>
                <a:ea typeface="微软雅黑" panose="020B0503020204020204" charset="-122"/>
              </a:rPr>
              <a:t> </a:t>
            </a:r>
            <a:r>
              <a:rPr lang="en-US" altLang="zh-CN" sz="2400" b="1" dirty="0">
                <a:solidFill>
                  <a:schemeClr val="tx1">
                    <a:lumMod val="50000"/>
                    <a:lumOff val="50000"/>
                  </a:schemeClr>
                </a:solidFill>
                <a:latin typeface="微软雅黑" panose="020B0503020204020204" charset="-122"/>
                <a:ea typeface="微软雅黑" panose="020B0503020204020204" charset="-122"/>
              </a:rPr>
              <a:t>Feedbacks</a:t>
            </a:r>
            <a:endParaRPr kumimoji="1" lang="en-US" altLang="zh-CN" sz="2400" b="1"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3523" y="1535283"/>
            <a:ext cx="5967154" cy="4475366"/>
          </a:xfrm>
          <a:prstGeom prst="rect">
            <a:avLst/>
          </a:prstGeom>
        </p:spPr>
      </p:pic>
      <p:sp>
        <p:nvSpPr>
          <p:cNvPr id="8" name="文本框 7"/>
          <p:cNvSpPr txBox="1"/>
          <p:nvPr/>
        </p:nvSpPr>
        <p:spPr>
          <a:xfrm>
            <a:off x="4846320" y="1135173"/>
            <a:ext cx="2499360" cy="400110"/>
          </a:xfrm>
          <a:prstGeom prst="rect">
            <a:avLst/>
          </a:prstGeom>
          <a:noFill/>
        </p:spPr>
        <p:txBody>
          <a:bodyPr wrap="square" rtlCol="0">
            <a:spAutoFit/>
          </a:bodyPr>
          <a:lstStyle/>
          <a:p>
            <a:r>
              <a:rPr kumimoji="1" lang="en-US" altLang="zh-CN" sz="2000" b="1" dirty="0">
                <a:latin typeface="Times New Roman" panose="02020603050405020304" pitchFamily="18" charset="0"/>
                <a:cs typeface="Times New Roman" panose="02020603050405020304" pitchFamily="18" charset="0"/>
              </a:rPr>
              <a:t>Image Recognition</a:t>
            </a:r>
            <a:endParaRPr kumimoji="1" lang="zh-CN" altLang="en-US" sz="2000" dirty="0"/>
          </a:p>
        </p:txBody>
      </p:sp>
      <p:sp>
        <p:nvSpPr>
          <p:cNvPr id="11" name="文本框 10"/>
          <p:cNvSpPr txBox="1"/>
          <p:nvPr/>
        </p:nvSpPr>
        <p:spPr>
          <a:xfrm>
            <a:off x="2977655" y="6010649"/>
            <a:ext cx="2005853" cy="369332"/>
          </a:xfrm>
          <a:prstGeom prst="rect">
            <a:avLst/>
          </a:prstGeom>
          <a:noFill/>
        </p:spPr>
        <p:txBody>
          <a:bodyPr wrap="square" rtlCol="0">
            <a:spAutoFit/>
          </a:bodyPr>
          <a:lstStyle/>
          <a:p>
            <a:r>
              <a:rPr kumimoji="1" lang="en-US" altLang="zh-CN" dirty="0">
                <a:latin typeface="Calibri" panose="020F0502020204030204" pitchFamily="34" charset="0"/>
                <a:cs typeface="Calibri" panose="020F0502020204030204" pitchFamily="34" charset="0"/>
              </a:rPr>
              <a:t>Neutral</a:t>
            </a:r>
            <a:r>
              <a:rPr kumimoji="1" lang="zh-CN" altLang="en-US" dirty="0">
                <a:latin typeface="Calibri" panose="020F0502020204030204" pitchFamily="34" charset="0"/>
                <a:cs typeface="Calibri" panose="020F0502020204030204" pitchFamily="34" charset="0"/>
              </a:rPr>
              <a:t> </a:t>
            </a:r>
            <a:r>
              <a:rPr kumimoji="1" lang="en-US" altLang="zh-CN" dirty="0">
                <a:latin typeface="Calibri" panose="020F0502020204030204" pitchFamily="34" charset="0"/>
                <a:cs typeface="Calibri" panose="020F0502020204030204" pitchFamily="34" charset="0"/>
              </a:rPr>
              <a:t>feedback</a:t>
            </a:r>
            <a:endParaRPr kumimoji="1" lang="zh-CN" altLang="en-US" dirty="0">
              <a:latin typeface="Calibri" panose="020F0502020204030204" pitchFamily="34" charset="0"/>
              <a:cs typeface="Calibri" panose="020F0502020204030204" pitchFamily="34" charset="0"/>
            </a:endParaRPr>
          </a:p>
        </p:txBody>
      </p:sp>
      <p:sp>
        <p:nvSpPr>
          <p:cNvPr id="12" name="文本框 11"/>
          <p:cNvSpPr txBox="1"/>
          <p:nvPr/>
        </p:nvSpPr>
        <p:spPr>
          <a:xfrm>
            <a:off x="5200905" y="6010649"/>
            <a:ext cx="2005853" cy="369332"/>
          </a:xfrm>
          <a:prstGeom prst="rect">
            <a:avLst/>
          </a:prstGeom>
          <a:noFill/>
        </p:spPr>
        <p:txBody>
          <a:bodyPr wrap="square" rtlCol="0">
            <a:spAutoFit/>
          </a:bodyPr>
          <a:lstStyle/>
          <a:p>
            <a:r>
              <a:rPr kumimoji="1" lang="en-US" altLang="zh-CN" dirty="0">
                <a:latin typeface="Calibri" panose="020F0502020204030204" pitchFamily="34" charset="0"/>
                <a:cs typeface="Calibri" panose="020F0502020204030204" pitchFamily="34" charset="0"/>
              </a:rPr>
              <a:t>Positive</a:t>
            </a:r>
            <a:r>
              <a:rPr kumimoji="1" lang="zh-CN" altLang="en-US" dirty="0">
                <a:latin typeface="Calibri" panose="020F0502020204030204" pitchFamily="34" charset="0"/>
                <a:cs typeface="Calibri" panose="020F0502020204030204" pitchFamily="34" charset="0"/>
              </a:rPr>
              <a:t> </a:t>
            </a:r>
            <a:r>
              <a:rPr kumimoji="1" lang="en-US" altLang="zh-CN" dirty="0">
                <a:latin typeface="Calibri" panose="020F0502020204030204" pitchFamily="34" charset="0"/>
                <a:cs typeface="Calibri" panose="020F0502020204030204" pitchFamily="34" charset="0"/>
              </a:rPr>
              <a:t>feedback</a:t>
            </a:r>
            <a:endParaRPr kumimoji="1" lang="zh-CN" altLang="en-US" dirty="0">
              <a:latin typeface="Calibri" panose="020F0502020204030204" pitchFamily="34" charset="0"/>
              <a:cs typeface="Calibri" panose="020F0502020204030204" pitchFamily="34" charset="0"/>
            </a:endParaRPr>
          </a:p>
        </p:txBody>
      </p:sp>
      <p:sp>
        <p:nvSpPr>
          <p:cNvPr id="13" name="文本框 10"/>
          <p:cNvSpPr txBox="1"/>
          <p:nvPr/>
        </p:nvSpPr>
        <p:spPr>
          <a:xfrm>
            <a:off x="7206758" y="6010649"/>
            <a:ext cx="2005853"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dirty="0">
                <a:latin typeface="Calibri" panose="020F0502020204030204" pitchFamily="34" charset="0"/>
                <a:cs typeface="Calibri" panose="020F0502020204030204" pitchFamily="34" charset="0"/>
              </a:rPr>
              <a:t>Negative</a:t>
            </a:r>
            <a:r>
              <a:rPr kumimoji="1" lang="zh-CN" altLang="en-US" dirty="0">
                <a:latin typeface="Calibri" panose="020F0502020204030204" pitchFamily="34" charset="0"/>
                <a:cs typeface="Calibri" panose="020F0502020204030204" pitchFamily="34" charset="0"/>
              </a:rPr>
              <a:t> </a:t>
            </a:r>
            <a:r>
              <a:rPr kumimoji="1" lang="en-US" altLang="zh-CN" dirty="0">
                <a:latin typeface="Calibri" panose="020F0502020204030204" pitchFamily="34" charset="0"/>
                <a:cs typeface="Calibri" panose="020F0502020204030204" pitchFamily="34" charset="0"/>
              </a:rPr>
              <a:t>feedback</a:t>
            </a:r>
            <a:endParaRPr kumimoji="1" lang="zh-CN" altLang="en-US" dirty="0">
              <a:latin typeface="Calibri" panose="020F0502020204030204" pitchFamily="34" charset="0"/>
              <a:cs typeface="Calibri" panose="020F0502020204030204" pitchFamily="34"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6" name="FLYING IMPRESSION FID FEIZHAO    qq:1964271550"/>
          <p:cNvSpPr txBox="1"/>
          <p:nvPr/>
        </p:nvSpPr>
        <p:spPr>
          <a:xfrm>
            <a:off x="215665" y="305803"/>
            <a:ext cx="11976335" cy="525657"/>
          </a:xfrm>
          <a:prstGeom prst="rect">
            <a:avLst/>
          </a:prstGeom>
          <a:noFill/>
        </p:spPr>
        <p:txBody>
          <a:bodyPr wrap="square" rtlCol="0">
            <a:spAutoFit/>
          </a:bodyPr>
          <a:lstStyle/>
          <a:p>
            <a:pPr>
              <a:lnSpc>
                <a:spcPct val="130000"/>
              </a:lnSpc>
            </a:pPr>
            <a:r>
              <a:rPr lang="en-US" altLang="zh-CN" sz="2400" b="1" dirty="0">
                <a:solidFill>
                  <a:schemeClr val="tx1">
                    <a:lumMod val="50000"/>
                    <a:lumOff val="50000"/>
                  </a:schemeClr>
                </a:solidFill>
                <a:latin typeface="微软雅黑" panose="020B0503020204020204" charset="-122"/>
                <a:ea typeface="微软雅黑" panose="020B0503020204020204" charset="-122"/>
              </a:rPr>
              <a:t>Analysis of each Round Tests for Different</a:t>
            </a:r>
            <a:r>
              <a:rPr lang="zh-CN" altLang="en-US" sz="2400" b="1" dirty="0">
                <a:solidFill>
                  <a:schemeClr val="tx1">
                    <a:lumMod val="50000"/>
                    <a:lumOff val="50000"/>
                  </a:schemeClr>
                </a:solidFill>
                <a:latin typeface="微软雅黑" panose="020B0503020204020204" charset="-122"/>
                <a:ea typeface="微软雅黑" panose="020B0503020204020204" charset="-122"/>
              </a:rPr>
              <a:t> </a:t>
            </a:r>
            <a:r>
              <a:rPr lang="en-US" altLang="zh-CN" sz="2400" b="1" dirty="0">
                <a:solidFill>
                  <a:schemeClr val="tx1">
                    <a:lumMod val="50000"/>
                    <a:lumOff val="50000"/>
                  </a:schemeClr>
                </a:solidFill>
                <a:latin typeface="微软雅黑" panose="020B0503020204020204" charset="-122"/>
                <a:ea typeface="微软雅黑" panose="020B0503020204020204" charset="-122"/>
              </a:rPr>
              <a:t>Feedbacks</a:t>
            </a:r>
            <a:endParaRPr kumimoji="1" lang="zh-CN" altLang="en-US" sz="20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4207392" y="1168324"/>
            <a:ext cx="3992880" cy="400110"/>
          </a:xfrm>
          <a:prstGeom prst="rect">
            <a:avLst/>
          </a:prstGeom>
          <a:noFill/>
        </p:spPr>
        <p:txBody>
          <a:bodyPr wrap="square" rtlCol="0">
            <a:spAutoFit/>
          </a:bodyPr>
          <a:lstStyle/>
          <a:p>
            <a:r>
              <a:rPr kumimoji="1" lang="en-GB" altLang="zh-CN" sz="2000" b="1" dirty="0">
                <a:latin typeface="Times New Roman" panose="02020603050405020304" pitchFamily="18" charset="0"/>
                <a:cs typeface="Times New Roman" panose="02020603050405020304" pitchFamily="18" charset="0"/>
              </a:rPr>
              <a:t>Logical Thinking </a:t>
            </a:r>
            <a:r>
              <a:rPr kumimoji="1" lang="en-US" altLang="zh-CN" sz="2000" b="1" dirty="0">
                <a:latin typeface="Times New Roman" panose="02020603050405020304" pitchFamily="18" charset="0"/>
                <a:cs typeface="Times New Roman" panose="02020603050405020304" pitchFamily="18" charset="0"/>
              </a:rPr>
              <a:t>(Calculation)</a:t>
            </a:r>
            <a:endParaRPr kumimoji="1" lang="zh-CN" altLang="en-US" sz="2000" b="1"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3112423" y="6182865"/>
            <a:ext cx="2005853" cy="369332"/>
          </a:xfrm>
          <a:prstGeom prst="rect">
            <a:avLst/>
          </a:prstGeom>
          <a:noFill/>
        </p:spPr>
        <p:txBody>
          <a:bodyPr wrap="square" rtlCol="0">
            <a:spAutoFit/>
          </a:bodyPr>
          <a:lstStyle/>
          <a:p>
            <a:r>
              <a:rPr kumimoji="1" lang="en-US" altLang="zh-CN" dirty="0">
                <a:latin typeface="Calibri" panose="020F0502020204030204" pitchFamily="34" charset="0"/>
                <a:cs typeface="Calibri" panose="020F0502020204030204" pitchFamily="34" charset="0"/>
              </a:rPr>
              <a:t>Neutral</a:t>
            </a:r>
            <a:r>
              <a:rPr kumimoji="1" lang="zh-CN" altLang="en-US" dirty="0">
                <a:latin typeface="Calibri" panose="020F0502020204030204" pitchFamily="34" charset="0"/>
                <a:cs typeface="Calibri" panose="020F0502020204030204" pitchFamily="34" charset="0"/>
              </a:rPr>
              <a:t> </a:t>
            </a:r>
            <a:r>
              <a:rPr kumimoji="1" lang="en-US" altLang="zh-CN" dirty="0">
                <a:latin typeface="Calibri" panose="020F0502020204030204" pitchFamily="34" charset="0"/>
                <a:cs typeface="Calibri" panose="020F0502020204030204" pitchFamily="34" charset="0"/>
              </a:rPr>
              <a:t>feedback</a:t>
            </a:r>
            <a:endParaRPr kumimoji="1" lang="zh-CN" altLang="en-US" dirty="0">
              <a:latin typeface="Calibri" panose="020F0502020204030204" pitchFamily="34" charset="0"/>
              <a:cs typeface="Calibri" panose="020F0502020204030204" pitchFamily="34" charset="0"/>
            </a:endParaRPr>
          </a:p>
        </p:txBody>
      </p:sp>
      <p:sp>
        <p:nvSpPr>
          <p:cNvPr id="7" name="文本框 6"/>
          <p:cNvSpPr txBox="1"/>
          <p:nvPr/>
        </p:nvSpPr>
        <p:spPr>
          <a:xfrm>
            <a:off x="5335673" y="6182865"/>
            <a:ext cx="2005853" cy="369332"/>
          </a:xfrm>
          <a:prstGeom prst="rect">
            <a:avLst/>
          </a:prstGeom>
          <a:noFill/>
        </p:spPr>
        <p:txBody>
          <a:bodyPr wrap="square" rtlCol="0">
            <a:spAutoFit/>
          </a:bodyPr>
          <a:lstStyle/>
          <a:p>
            <a:r>
              <a:rPr kumimoji="1" lang="en-US" altLang="zh-CN" dirty="0">
                <a:latin typeface="Calibri" panose="020F0502020204030204" pitchFamily="34" charset="0"/>
                <a:cs typeface="Calibri" panose="020F0502020204030204" pitchFamily="34" charset="0"/>
              </a:rPr>
              <a:t>Positive</a:t>
            </a:r>
            <a:r>
              <a:rPr kumimoji="1" lang="zh-CN" altLang="en-US" dirty="0">
                <a:latin typeface="Calibri" panose="020F0502020204030204" pitchFamily="34" charset="0"/>
                <a:cs typeface="Calibri" panose="020F0502020204030204" pitchFamily="34" charset="0"/>
              </a:rPr>
              <a:t> </a:t>
            </a:r>
            <a:r>
              <a:rPr kumimoji="1" lang="en-US" altLang="zh-CN" dirty="0">
                <a:latin typeface="Calibri" panose="020F0502020204030204" pitchFamily="34" charset="0"/>
                <a:cs typeface="Calibri" panose="020F0502020204030204" pitchFamily="34" charset="0"/>
              </a:rPr>
              <a:t>feedback</a:t>
            </a:r>
            <a:endParaRPr kumimoji="1" lang="zh-CN" altLang="en-US" dirty="0">
              <a:latin typeface="Calibri" panose="020F0502020204030204" pitchFamily="34" charset="0"/>
              <a:cs typeface="Calibri" panose="020F0502020204030204" pitchFamily="34" charset="0"/>
            </a:endParaRPr>
          </a:p>
        </p:txBody>
      </p:sp>
      <p:sp>
        <p:nvSpPr>
          <p:cNvPr id="8" name="文本框 10"/>
          <p:cNvSpPr txBox="1"/>
          <p:nvPr/>
        </p:nvSpPr>
        <p:spPr>
          <a:xfrm>
            <a:off x="7341526" y="6182865"/>
            <a:ext cx="2005853"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dirty="0">
                <a:latin typeface="Calibri" panose="020F0502020204030204" pitchFamily="34" charset="0"/>
                <a:cs typeface="Calibri" panose="020F0502020204030204" pitchFamily="34" charset="0"/>
              </a:rPr>
              <a:t>Negative</a:t>
            </a:r>
            <a:r>
              <a:rPr kumimoji="1" lang="zh-CN" altLang="en-US" dirty="0">
                <a:latin typeface="Calibri" panose="020F0502020204030204" pitchFamily="34" charset="0"/>
                <a:cs typeface="Calibri" panose="020F0502020204030204" pitchFamily="34" charset="0"/>
              </a:rPr>
              <a:t> </a:t>
            </a:r>
            <a:r>
              <a:rPr kumimoji="1" lang="en-US" altLang="zh-CN" dirty="0">
                <a:latin typeface="Calibri" panose="020F0502020204030204" pitchFamily="34" charset="0"/>
                <a:cs typeface="Calibri" panose="020F0502020204030204" pitchFamily="34" charset="0"/>
              </a:rPr>
              <a:t>feedback</a:t>
            </a:r>
            <a:endParaRPr kumimoji="1" lang="zh-CN" altLang="en-US" dirty="0">
              <a:latin typeface="Calibri" panose="020F0502020204030204" pitchFamily="34" charset="0"/>
              <a:cs typeface="Calibri" panose="020F0502020204030204" pitchFamily="34" charset="0"/>
            </a:endParaRPr>
          </a:p>
        </p:txBody>
      </p:sp>
      <p:pic>
        <p:nvPicPr>
          <p:cNvPr id="9" name="Picture 8" descr="Chart, line chart&#10;&#10;Description automatically generated">
            <a:extLst>
              <a:ext uri="{FF2B5EF4-FFF2-40B4-BE49-F238E27FC236}">
                <a16:creationId xmlns:a16="http://schemas.microsoft.com/office/drawing/2014/main" id="{8B8311BC-1AC8-5041-B4F9-6A75EFC1F5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2832" y="1684899"/>
            <a:ext cx="5842000" cy="43815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6" name="FLYING IMPRESSION FID FEIZHAO    qq:1964271550"/>
          <p:cNvSpPr txBox="1"/>
          <p:nvPr/>
        </p:nvSpPr>
        <p:spPr>
          <a:xfrm>
            <a:off x="166255" y="172799"/>
            <a:ext cx="12552684" cy="1404808"/>
          </a:xfrm>
          <a:prstGeom prst="rect">
            <a:avLst/>
          </a:prstGeom>
          <a:noFill/>
        </p:spPr>
        <p:txBody>
          <a:bodyPr wrap="square" rtlCol="0">
            <a:spAutoFit/>
          </a:bodyPr>
          <a:lstStyle/>
          <a:p>
            <a:pPr>
              <a:lnSpc>
                <a:spcPct val="130000"/>
              </a:lnSpc>
            </a:pPr>
            <a:r>
              <a:rPr lang="en-US" altLang="zh-CN" sz="2400" b="1" dirty="0">
                <a:solidFill>
                  <a:schemeClr val="tx1">
                    <a:lumMod val="50000"/>
                    <a:lumOff val="50000"/>
                  </a:schemeClr>
                </a:solidFill>
                <a:latin typeface="微软雅黑" panose="020B0503020204020204" charset="-122"/>
                <a:ea typeface="微软雅黑" panose="020B0503020204020204" charset="-122"/>
              </a:rPr>
              <a:t>Analysis of </a:t>
            </a:r>
            <a:r>
              <a:rPr lang="en-US" altLang="zh-CN" sz="2000" b="1" dirty="0">
                <a:solidFill>
                  <a:schemeClr val="tx1">
                    <a:lumMod val="50000"/>
                    <a:lumOff val="50000"/>
                  </a:schemeClr>
                </a:solidFill>
                <a:latin typeface="微软雅黑" panose="020B0503020204020204" charset="-122"/>
                <a:ea typeface="微软雅黑" panose="020B0503020204020204" charset="-122"/>
              </a:rPr>
              <a:t>the Impact of Different Question types</a:t>
            </a:r>
            <a:r>
              <a:rPr lang="zh-CN" altLang="en-US" sz="2000" b="1" dirty="0">
                <a:solidFill>
                  <a:schemeClr val="tx1">
                    <a:lumMod val="50000"/>
                    <a:lumOff val="50000"/>
                  </a:schemeClr>
                </a:solidFill>
                <a:latin typeface="微软雅黑" panose="020B0503020204020204" charset="-122"/>
                <a:ea typeface="微软雅黑" panose="020B0503020204020204" charset="-122"/>
              </a:rPr>
              <a:t>：</a:t>
            </a:r>
          </a:p>
          <a:p>
            <a:pPr>
              <a:lnSpc>
                <a:spcPct val="130000"/>
              </a:lnSpc>
            </a:pPr>
            <a:r>
              <a:rPr lang="zh-CN" altLang="en-US" sz="2000" b="1" dirty="0">
                <a:solidFill>
                  <a:schemeClr val="tx1">
                    <a:lumMod val="50000"/>
                    <a:lumOff val="50000"/>
                  </a:schemeClr>
                </a:solidFill>
                <a:latin typeface="微软雅黑" panose="020B0503020204020204" charset="-122"/>
                <a:ea typeface="微软雅黑" panose="020B0503020204020204" charset="-122"/>
              </a:rPr>
              <a:t>				</a:t>
            </a:r>
            <a:r>
              <a:rPr lang="en-US" altLang="zh-CN" sz="2000" b="1" dirty="0">
                <a:solidFill>
                  <a:schemeClr val="tx1">
                    <a:lumMod val="50000"/>
                    <a:lumOff val="50000"/>
                  </a:schemeClr>
                </a:solidFill>
                <a:latin typeface="微软雅黑" panose="020B0503020204020204" charset="-122"/>
                <a:ea typeface="微软雅黑" panose="020B0503020204020204" charset="-122"/>
              </a:rPr>
              <a:t>From Different Feedback Perspective</a:t>
            </a:r>
          </a:p>
          <a:p>
            <a:pPr>
              <a:lnSpc>
                <a:spcPct val="130000"/>
              </a:lnSpc>
            </a:pPr>
            <a:endParaRPr kumimoji="1" lang="zh-CN" altLang="en-US" sz="2400" b="1" dirty="0">
              <a:latin typeface="Times New Roman" panose="02020603050405020304" pitchFamily="18" charset="0"/>
              <a:cs typeface="Times New Roman" panose="02020603050405020304" pitchFamily="18" charset="0"/>
            </a:endParaRPr>
          </a:p>
        </p:txBody>
      </p:sp>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81416" y="1294503"/>
            <a:ext cx="6629168" cy="4535001"/>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6" name="FLYING IMPRESSION FID FEIZHAO    qq:1964271550"/>
          <p:cNvSpPr txBox="1"/>
          <p:nvPr/>
        </p:nvSpPr>
        <p:spPr>
          <a:xfrm>
            <a:off x="215666" y="305803"/>
            <a:ext cx="11654909" cy="1158009"/>
          </a:xfrm>
          <a:prstGeom prst="rect">
            <a:avLst/>
          </a:prstGeom>
          <a:noFill/>
        </p:spPr>
        <p:txBody>
          <a:bodyPr wrap="square" rtlCol="0">
            <a:spAutoFit/>
          </a:bodyPr>
          <a:lstStyle/>
          <a:p>
            <a:pPr>
              <a:lnSpc>
                <a:spcPct val="130000"/>
              </a:lnSpc>
            </a:pPr>
            <a:r>
              <a:rPr lang="en-US" altLang="zh-CN" sz="2800" b="1" dirty="0">
                <a:solidFill>
                  <a:schemeClr val="tx1">
                    <a:lumMod val="50000"/>
                    <a:lumOff val="50000"/>
                  </a:schemeClr>
                </a:solidFill>
                <a:latin typeface="微软雅黑" panose="020B0503020204020204" charset="-122"/>
                <a:ea typeface="微软雅黑" panose="020B0503020204020204" charset="-122"/>
              </a:rPr>
              <a:t>4. Analysis of Language with Different Familiarity Levels being Disturbed by Color</a:t>
            </a:r>
            <a:endParaRPr lang="en-US" altLang="zh-CN" sz="2800" dirty="0">
              <a:solidFill>
                <a:schemeClr val="tx1">
                  <a:lumMod val="50000"/>
                  <a:lumOff val="50000"/>
                </a:schemeClr>
              </a:solidFill>
              <a:latin typeface="微软雅黑" panose="020B0503020204020204" charset="-122"/>
              <a:ea typeface="微软雅黑" panose="020B0503020204020204" charset="-122"/>
            </a:endParaRPr>
          </a:p>
        </p:txBody>
      </p:sp>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9758" y="1606725"/>
            <a:ext cx="6813444" cy="494547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2" name="圆角矩形 1"/>
          <p:cNvSpPr/>
          <p:nvPr/>
        </p:nvSpPr>
        <p:spPr>
          <a:xfrm>
            <a:off x="10441940" y="5433060"/>
            <a:ext cx="776605" cy="753745"/>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solidFill>
                  <a:schemeClr val="tx1">
                    <a:lumMod val="50000"/>
                    <a:lumOff val="50000"/>
                  </a:schemeClr>
                </a:solidFill>
                <a:latin typeface="+mn-ea"/>
              </a:rPr>
              <a:t>E</a:t>
            </a:r>
          </a:p>
        </p:txBody>
      </p:sp>
      <p:sp>
        <p:nvSpPr>
          <p:cNvPr id="7" name="文本框 14"/>
          <p:cNvSpPr txBox="1"/>
          <p:nvPr/>
        </p:nvSpPr>
        <p:spPr>
          <a:xfrm>
            <a:off x="4729942" y="2951470"/>
            <a:ext cx="4095516" cy="659219"/>
          </a:xfrm>
          <a:prstGeom prst="rect">
            <a:avLst/>
          </a:prstGeom>
          <a:noFill/>
        </p:spPr>
        <p:txBody>
          <a:bodyPr vert="horz"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lnSpc>
                <a:spcPct val="110000"/>
              </a:lnSpc>
            </a:pPr>
            <a:r>
              <a:rPr lang="en-US" altLang="zh-CN" sz="3600" b="1" spc="600" dirty="0">
                <a:solidFill>
                  <a:schemeClr val="tx1">
                    <a:lumMod val="50000"/>
                    <a:lumOff val="50000"/>
                  </a:schemeClr>
                </a:solidFill>
                <a:latin typeface="方正清刻本悦宋简体" panose="02000000000000000000" charset="-122"/>
                <a:ea typeface="方正清刻本悦宋简体" panose="02000000000000000000" charset="-122"/>
                <a:cs typeface="+mn-ea"/>
                <a:sym typeface="+mn-lt"/>
              </a:rPr>
              <a:t>Summary</a:t>
            </a:r>
            <a:endParaRPr lang="zh-CN" altLang="zh-CN" sz="3600" b="1" spc="600" dirty="0">
              <a:solidFill>
                <a:schemeClr val="tx1">
                  <a:lumMod val="50000"/>
                  <a:lumOff val="50000"/>
                </a:schemeClr>
              </a:solidFill>
              <a:latin typeface="方正清刻本悦宋简体" panose="02000000000000000000" charset="-122"/>
              <a:ea typeface="方正清刻本悦宋简体" panose="02000000000000000000" charset="-122"/>
              <a:cs typeface="+mn-ea"/>
              <a:sym typeface="+mn-lt"/>
            </a:endParaRPr>
          </a:p>
        </p:txBody>
      </p:sp>
      <p:sp>
        <p:nvSpPr>
          <p:cNvPr id="8" name="FLYING IMPRESSION FID FEIZHAO    qq:1964271550"/>
          <p:cNvSpPr txBox="1"/>
          <p:nvPr/>
        </p:nvSpPr>
        <p:spPr>
          <a:xfrm>
            <a:off x="4057304" y="3610689"/>
            <a:ext cx="5407399" cy="272895"/>
          </a:xfrm>
          <a:prstGeom prst="rect">
            <a:avLst/>
          </a:prstGeom>
          <a:noFill/>
        </p:spPr>
        <p:txBody>
          <a:bodyPr vert="horz"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en-US" altLang="zh-CN" sz="1000" dirty="0">
                <a:solidFill>
                  <a:schemeClr val="tx1">
                    <a:lumMod val="50000"/>
                    <a:lumOff val="50000"/>
                  </a:schemeClr>
                </a:solidFill>
                <a:latin typeface="微软雅黑" panose="020B0503020204020204" charset="-122"/>
                <a:ea typeface="微软雅黑" panose="020B0503020204020204" charset="-122"/>
                <a:sym typeface="+mn-ea"/>
              </a:rPr>
              <a:t>This part we will summary the findings.</a:t>
            </a:r>
            <a:endParaRPr lang="en-US" altLang="zh-CN" sz="1000" dirty="0">
              <a:solidFill>
                <a:schemeClr val="tx1">
                  <a:lumMod val="50000"/>
                  <a:lumOff val="50000"/>
                </a:schemeClr>
              </a:solidFill>
              <a:latin typeface="微软雅黑" panose="020B0503020204020204" charset="-122"/>
              <a:ea typeface="微软雅黑" panose="020B0503020204020204" charset="-122"/>
            </a:endParaRPr>
          </a:p>
        </p:txBody>
      </p:sp>
      <p:sp>
        <p:nvSpPr>
          <p:cNvPr id="5" name="文本框 4"/>
          <p:cNvSpPr txBox="1"/>
          <p:nvPr/>
        </p:nvSpPr>
        <p:spPr>
          <a:xfrm>
            <a:off x="2061557" y="1706223"/>
            <a:ext cx="5336771" cy="1015663"/>
          </a:xfrm>
          <a:prstGeom prst="rect">
            <a:avLst/>
          </a:prstGeom>
          <a:noFill/>
        </p:spPr>
        <p:txBody>
          <a:bodyPr wrap="square" rtlCol="0">
            <a:spAutoFit/>
          </a:bodyPr>
          <a:lstStyle/>
          <a:p>
            <a:r>
              <a:rPr kumimoji="1" lang="en-US" altLang="zh-CN" sz="6000" b="1" dirty="0">
                <a:solidFill>
                  <a:schemeClr val="tx1">
                    <a:lumMod val="50000"/>
                    <a:lumOff val="50000"/>
                  </a:schemeClr>
                </a:solidFill>
                <a:latin typeface="+mj-lt"/>
                <a:cs typeface="Calibri" panose="020F0502020204030204" pitchFamily="34" charset="0"/>
              </a:rPr>
              <a:t>Part 5:</a:t>
            </a:r>
            <a:endParaRPr kumimoji="1" lang="zh-CN" altLang="en-US" sz="6000" b="1" dirty="0">
              <a:solidFill>
                <a:schemeClr val="tx1">
                  <a:lumMod val="50000"/>
                  <a:lumOff val="50000"/>
                </a:schemeClr>
              </a:solidFill>
              <a:latin typeface="+mj-lt"/>
              <a:cs typeface="Calibri" panose="020F0502020204030204" pitchFamily="34"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9" name="FLYING IMPRESSION FID FEIZHAO    qq:1964271550"/>
          <p:cNvSpPr txBox="1"/>
          <p:nvPr/>
        </p:nvSpPr>
        <p:spPr>
          <a:xfrm>
            <a:off x="537091" y="580769"/>
            <a:ext cx="11654909" cy="6701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3200" b="1" dirty="0">
                <a:solidFill>
                  <a:schemeClr val="tx1">
                    <a:lumMod val="50000"/>
                    <a:lumOff val="50000"/>
                  </a:schemeClr>
                </a:solidFill>
                <a:latin typeface="微软雅黑" panose="020B0503020204020204" charset="-122"/>
                <a:ea typeface="微软雅黑" panose="020B0503020204020204" charset="-122"/>
              </a:rPr>
              <a:t>Things</a:t>
            </a:r>
            <a:r>
              <a:rPr lang="zh-CN" altLang="en-US" sz="3200" b="1" dirty="0">
                <a:solidFill>
                  <a:schemeClr val="tx1">
                    <a:lumMod val="50000"/>
                    <a:lumOff val="50000"/>
                  </a:schemeClr>
                </a:solidFill>
                <a:latin typeface="微软雅黑" panose="020B0503020204020204" charset="-122"/>
                <a:ea typeface="微软雅黑" panose="020B0503020204020204" charset="-122"/>
              </a:rPr>
              <a:t> </a:t>
            </a:r>
            <a:r>
              <a:rPr lang="en-US" altLang="zh-CN" sz="3200" b="1" dirty="0">
                <a:solidFill>
                  <a:schemeClr val="tx1">
                    <a:lumMod val="50000"/>
                    <a:lumOff val="50000"/>
                  </a:schemeClr>
                </a:solidFill>
                <a:latin typeface="微软雅黑" panose="020B0503020204020204" charset="-122"/>
                <a:ea typeface="微软雅黑" panose="020B0503020204020204" charset="-122"/>
              </a:rPr>
              <a:t>To</a:t>
            </a:r>
            <a:r>
              <a:rPr lang="zh-CN" altLang="en-US" sz="3200" b="1" dirty="0">
                <a:solidFill>
                  <a:schemeClr val="tx1">
                    <a:lumMod val="50000"/>
                    <a:lumOff val="50000"/>
                  </a:schemeClr>
                </a:solidFill>
                <a:latin typeface="微软雅黑" panose="020B0503020204020204" charset="-122"/>
                <a:ea typeface="微软雅黑" panose="020B0503020204020204" charset="-122"/>
              </a:rPr>
              <a:t> </a:t>
            </a:r>
            <a:r>
              <a:rPr lang="en-US" altLang="zh-CN" sz="3200" b="1" dirty="0">
                <a:solidFill>
                  <a:schemeClr val="tx1">
                    <a:lumMod val="50000"/>
                    <a:lumOff val="50000"/>
                  </a:schemeClr>
                </a:solidFill>
                <a:latin typeface="微软雅黑" panose="020B0503020204020204" charset="-122"/>
                <a:ea typeface="微软雅黑" panose="020B0503020204020204" charset="-122"/>
              </a:rPr>
              <a:t>Improve</a:t>
            </a:r>
            <a:endParaRPr lang="en-US" altLang="zh-CN" sz="3200" dirty="0">
              <a:solidFill>
                <a:schemeClr val="tx1">
                  <a:lumMod val="50000"/>
                  <a:lumOff val="50000"/>
                </a:schemeClr>
              </a:solidFill>
              <a:latin typeface="微软雅黑" panose="020B0503020204020204" charset="-122"/>
              <a:ea typeface="微软雅黑" panose="020B0503020204020204" charset="-122"/>
            </a:endParaRPr>
          </a:p>
        </p:txBody>
      </p:sp>
      <p:sp>
        <p:nvSpPr>
          <p:cNvPr id="2" name="文本框 1"/>
          <p:cNvSpPr txBox="1"/>
          <p:nvPr/>
        </p:nvSpPr>
        <p:spPr>
          <a:xfrm>
            <a:off x="2610197" y="2151727"/>
            <a:ext cx="7432963" cy="2554545"/>
          </a:xfrm>
          <a:prstGeom prst="rect">
            <a:avLst/>
          </a:prstGeom>
          <a:noFill/>
        </p:spPr>
        <p:txBody>
          <a:bodyPr wrap="square" rtlCol="0">
            <a:spAutoFit/>
          </a:bodyPr>
          <a:lstStyle/>
          <a:p>
            <a:pPr marL="342900" indent="-342900">
              <a:buAutoNum type="arabicPeriod"/>
            </a:pPr>
            <a:r>
              <a:rPr kumimoji="1" lang="en-GB" altLang="zh-CN" sz="3200" dirty="0">
                <a:solidFill>
                  <a:schemeClr val="tx2">
                    <a:lumMod val="50000"/>
                  </a:schemeClr>
                </a:solidFill>
                <a:latin typeface="Calibri" panose="020F0502020204030204" pitchFamily="34" charset="0"/>
                <a:cs typeface="Calibri" panose="020F0502020204030204" pitchFamily="34" charset="0"/>
              </a:rPr>
              <a:t>Small sample size</a:t>
            </a:r>
          </a:p>
          <a:p>
            <a:pPr marL="342900" indent="-342900">
              <a:buAutoNum type="arabicPeriod"/>
            </a:pPr>
            <a:endParaRPr kumimoji="1" lang="en-GB" altLang="zh-CN" sz="3200" dirty="0">
              <a:solidFill>
                <a:schemeClr val="tx2">
                  <a:lumMod val="50000"/>
                </a:schemeClr>
              </a:solidFill>
              <a:latin typeface="Calibri" panose="020F0502020204030204" pitchFamily="34" charset="0"/>
              <a:cs typeface="Calibri" panose="020F0502020204030204" pitchFamily="34" charset="0"/>
            </a:endParaRPr>
          </a:p>
          <a:p>
            <a:pPr marL="342900" indent="-342900">
              <a:buAutoNum type="arabicPeriod"/>
            </a:pPr>
            <a:r>
              <a:rPr kumimoji="1" lang="en-GB" altLang="zh-CN" sz="3200" dirty="0">
                <a:solidFill>
                  <a:schemeClr val="tx2">
                    <a:lumMod val="50000"/>
                  </a:schemeClr>
                </a:solidFill>
                <a:latin typeface="Calibri" panose="020F0502020204030204" pitchFamily="34" charset="0"/>
                <a:cs typeface="Calibri" panose="020F0502020204030204" pitchFamily="34" charset="0"/>
              </a:rPr>
              <a:t>The comparison experiment is not sufficient, which makes the conclusions reached are not so convincing</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2" name="椭圆 1"/>
          <p:cNvSpPr/>
          <p:nvPr/>
        </p:nvSpPr>
        <p:spPr>
          <a:xfrm>
            <a:off x="601980" y="826874"/>
            <a:ext cx="990600" cy="981075"/>
          </a:xfrm>
          <a:prstGeom prst="ellipse">
            <a:avLst/>
          </a:prstGeom>
          <a:noFill/>
          <a:ln w="476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1" name="椭圆 10"/>
          <p:cNvSpPr/>
          <p:nvPr/>
        </p:nvSpPr>
        <p:spPr>
          <a:xfrm>
            <a:off x="601345" y="3053808"/>
            <a:ext cx="990600" cy="981075"/>
          </a:xfrm>
          <a:prstGeom prst="ellipse">
            <a:avLst/>
          </a:prstGeom>
          <a:noFill/>
          <a:ln w="476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4" name="椭圆 3"/>
          <p:cNvSpPr/>
          <p:nvPr/>
        </p:nvSpPr>
        <p:spPr>
          <a:xfrm>
            <a:off x="602614" y="5006770"/>
            <a:ext cx="990600" cy="981075"/>
          </a:xfrm>
          <a:prstGeom prst="ellipse">
            <a:avLst/>
          </a:prstGeom>
          <a:noFill/>
          <a:ln w="476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7" name="文本框 6"/>
          <p:cNvSpPr txBox="1"/>
          <p:nvPr/>
        </p:nvSpPr>
        <p:spPr>
          <a:xfrm>
            <a:off x="770241" y="1133192"/>
            <a:ext cx="652807" cy="369332"/>
          </a:xfrm>
          <a:prstGeom prst="rect">
            <a:avLst/>
          </a:prstGeom>
          <a:noFill/>
        </p:spPr>
        <p:txBody>
          <a:bodyPr wrap="none" rtlCol="0" anchor="t">
            <a:spAutoFit/>
          </a:bodyPr>
          <a:lstStyle/>
          <a:p>
            <a:r>
              <a:rPr lang="en-US" altLang="zh-CN" dirty="0">
                <a:solidFill>
                  <a:schemeClr val="tx1">
                    <a:lumMod val="50000"/>
                    <a:lumOff val="50000"/>
                  </a:schemeClr>
                </a:solidFill>
                <a:latin typeface="+mn-ea"/>
                <a:cs typeface="+mn-ea"/>
                <a:sym typeface="+mn-ea"/>
              </a:rPr>
              <a:t>First</a:t>
            </a:r>
          </a:p>
        </p:txBody>
      </p:sp>
      <p:sp>
        <p:nvSpPr>
          <p:cNvPr id="16" name="文本框 15"/>
          <p:cNvSpPr txBox="1"/>
          <p:nvPr/>
        </p:nvSpPr>
        <p:spPr>
          <a:xfrm>
            <a:off x="601345" y="3378293"/>
            <a:ext cx="1002197" cy="369332"/>
          </a:xfrm>
          <a:prstGeom prst="rect">
            <a:avLst/>
          </a:prstGeom>
          <a:noFill/>
        </p:spPr>
        <p:txBody>
          <a:bodyPr wrap="none" rtlCol="0" anchor="t">
            <a:spAutoFit/>
          </a:bodyPr>
          <a:lstStyle/>
          <a:p>
            <a:r>
              <a:rPr lang="en-US" altLang="zh-CN" dirty="0">
                <a:solidFill>
                  <a:schemeClr val="tx1">
                    <a:lumMod val="50000"/>
                    <a:lumOff val="50000"/>
                  </a:schemeClr>
                </a:solidFill>
                <a:latin typeface="+mn-ea"/>
                <a:cs typeface="+mn-ea"/>
                <a:sym typeface="+mn-ea"/>
              </a:rPr>
              <a:t>Second</a:t>
            </a:r>
          </a:p>
        </p:txBody>
      </p:sp>
      <p:sp>
        <p:nvSpPr>
          <p:cNvPr id="17" name="文本框 16"/>
          <p:cNvSpPr txBox="1"/>
          <p:nvPr/>
        </p:nvSpPr>
        <p:spPr>
          <a:xfrm>
            <a:off x="720089" y="5312840"/>
            <a:ext cx="747320" cy="369332"/>
          </a:xfrm>
          <a:prstGeom prst="rect">
            <a:avLst/>
          </a:prstGeom>
          <a:noFill/>
        </p:spPr>
        <p:txBody>
          <a:bodyPr wrap="none" rtlCol="0" anchor="t">
            <a:spAutoFit/>
          </a:bodyPr>
          <a:lstStyle/>
          <a:p>
            <a:r>
              <a:rPr lang="en-US" altLang="zh-CN" dirty="0">
                <a:solidFill>
                  <a:schemeClr val="tx1">
                    <a:lumMod val="50000"/>
                    <a:lumOff val="50000"/>
                  </a:schemeClr>
                </a:solidFill>
                <a:latin typeface="+mn-ea"/>
                <a:cs typeface="+mn-ea"/>
                <a:sym typeface="+mn-ea"/>
              </a:rPr>
              <a:t>Third</a:t>
            </a:r>
          </a:p>
        </p:txBody>
      </p:sp>
      <p:sp>
        <p:nvSpPr>
          <p:cNvPr id="30" name="矩形 29"/>
          <p:cNvSpPr/>
          <p:nvPr/>
        </p:nvSpPr>
        <p:spPr>
          <a:xfrm>
            <a:off x="1831975" y="1022660"/>
            <a:ext cx="8126744" cy="1082989"/>
          </a:xfrm>
          <a:prstGeom prst="rect">
            <a:avLst/>
          </a:prstGeom>
        </p:spPr>
        <p:txBody>
          <a:bodyPr wrap="square">
            <a:spAutoFit/>
          </a:bodyPr>
          <a:lstStyle/>
          <a:p>
            <a:pPr>
              <a:lnSpc>
                <a:spcPct val="160000"/>
              </a:lnSpc>
            </a:pPr>
            <a:r>
              <a:rPr lang="en-US" altLang="zh-CN" sz="1400" dirty="0">
                <a:solidFill>
                  <a:schemeClr val="tx1">
                    <a:lumMod val="50000"/>
                    <a:lumOff val="50000"/>
                  </a:schemeClr>
                </a:solidFill>
                <a:latin typeface="+mn-ea"/>
              </a:rPr>
              <a:t>Experiments have shown that various negative stimuli have a negative impact on people‘s cognitive response time, and the degree is related to the type of interference; as for the promotion effect of positive stimuli, the effect is less obvious than that of negative</a:t>
            </a:r>
          </a:p>
        </p:txBody>
      </p:sp>
      <p:sp>
        <p:nvSpPr>
          <p:cNvPr id="22" name="文本框 21"/>
          <p:cNvSpPr txBox="1"/>
          <p:nvPr/>
        </p:nvSpPr>
        <p:spPr>
          <a:xfrm>
            <a:off x="1831975" y="642089"/>
            <a:ext cx="2024913" cy="400110"/>
          </a:xfrm>
          <a:prstGeom prst="rect">
            <a:avLst/>
          </a:prstGeom>
          <a:noFill/>
        </p:spPr>
        <p:txBody>
          <a:bodyPr wrap="none" rtlCol="0" anchor="t">
            <a:spAutoFit/>
          </a:bodyPr>
          <a:lstStyle/>
          <a:p>
            <a:r>
              <a:rPr lang="en-US" altLang="zh-CN" sz="2000" b="1" dirty="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mn-ea"/>
              </a:rPr>
              <a:t>About Disturb</a:t>
            </a:r>
          </a:p>
        </p:txBody>
      </p:sp>
      <p:sp>
        <p:nvSpPr>
          <p:cNvPr id="23" name="矩形 22"/>
          <p:cNvSpPr/>
          <p:nvPr/>
        </p:nvSpPr>
        <p:spPr>
          <a:xfrm>
            <a:off x="1831974" y="3359878"/>
            <a:ext cx="7224736" cy="738279"/>
          </a:xfrm>
          <a:prstGeom prst="rect">
            <a:avLst/>
          </a:prstGeom>
        </p:spPr>
        <p:txBody>
          <a:bodyPr wrap="square">
            <a:spAutoFit/>
          </a:bodyPr>
          <a:lstStyle/>
          <a:p>
            <a:pPr>
              <a:lnSpc>
                <a:spcPct val="160000"/>
              </a:lnSpc>
            </a:pPr>
            <a:r>
              <a:rPr lang="en-US" altLang="zh-CN" sz="1400" dirty="0">
                <a:solidFill>
                  <a:schemeClr val="tx1">
                    <a:lumMod val="50000"/>
                    <a:lumOff val="50000"/>
                  </a:schemeClr>
                </a:solidFill>
                <a:latin typeface="+mn-ea"/>
              </a:rPr>
              <a:t>The speed of people‘s cognitive responses has increased over time and practices, while the degree of cognitive goals will vary</a:t>
            </a:r>
            <a:r>
              <a:rPr lang="zh-CN" altLang="en-US" sz="1400" dirty="0">
                <a:solidFill>
                  <a:schemeClr val="tx1">
                    <a:lumMod val="50000"/>
                    <a:lumOff val="50000"/>
                  </a:schemeClr>
                </a:solidFill>
                <a:latin typeface="+mn-ea"/>
              </a:rPr>
              <a:t> </a:t>
            </a:r>
            <a:r>
              <a:rPr lang="en-US" altLang="zh-CN" sz="1400" dirty="0">
                <a:solidFill>
                  <a:schemeClr val="tx1">
                    <a:lumMod val="50000"/>
                    <a:lumOff val="50000"/>
                  </a:schemeClr>
                </a:solidFill>
                <a:latin typeface="+mn-ea"/>
              </a:rPr>
              <a:t>with different cognitive goals.</a:t>
            </a:r>
          </a:p>
        </p:txBody>
      </p:sp>
      <p:sp>
        <p:nvSpPr>
          <p:cNvPr id="24" name="文本框 23"/>
          <p:cNvSpPr txBox="1"/>
          <p:nvPr/>
        </p:nvSpPr>
        <p:spPr>
          <a:xfrm>
            <a:off x="1831975" y="2892642"/>
            <a:ext cx="2651688" cy="707886"/>
          </a:xfrm>
          <a:prstGeom prst="rect">
            <a:avLst/>
          </a:prstGeom>
          <a:noFill/>
        </p:spPr>
        <p:txBody>
          <a:bodyPr wrap="none" rtlCol="0" anchor="t">
            <a:spAutoFit/>
          </a:bodyPr>
          <a:lstStyle/>
          <a:p>
            <a:r>
              <a:rPr lang="en-US" altLang="zh-CN" sz="2000" b="1" dirty="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mn-ea"/>
              </a:rPr>
              <a:t>About Adaptability</a:t>
            </a:r>
          </a:p>
          <a:p>
            <a:endParaRPr lang="en-US" altLang="zh-CN" sz="2000" b="1" dirty="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25" name="矩形 24"/>
          <p:cNvSpPr/>
          <p:nvPr/>
        </p:nvSpPr>
        <p:spPr>
          <a:xfrm>
            <a:off x="1831974" y="5404280"/>
            <a:ext cx="7936866" cy="1082989"/>
          </a:xfrm>
          <a:prstGeom prst="rect">
            <a:avLst/>
          </a:prstGeom>
        </p:spPr>
        <p:txBody>
          <a:bodyPr wrap="square">
            <a:spAutoFit/>
          </a:bodyPr>
          <a:lstStyle/>
          <a:p>
            <a:pPr>
              <a:lnSpc>
                <a:spcPct val="160000"/>
              </a:lnSpc>
            </a:pPr>
            <a:r>
              <a:rPr lang="en-US" altLang="zh-CN" sz="1400" dirty="0">
                <a:solidFill>
                  <a:schemeClr val="tx1">
                    <a:lumMod val="50000"/>
                    <a:lumOff val="50000"/>
                  </a:schemeClr>
                </a:solidFill>
                <a:latin typeface="+mn-ea"/>
              </a:rPr>
              <a:t>People's familiarity and acceptance of cognitive things will affect the actual effect of different interferences, and human cognition is also a too complex process to be simply templated, which will be subject to a lot of subjective correction and influence,</a:t>
            </a:r>
          </a:p>
        </p:txBody>
      </p:sp>
      <p:sp>
        <p:nvSpPr>
          <p:cNvPr id="26" name="文本框 25"/>
          <p:cNvSpPr txBox="1"/>
          <p:nvPr/>
        </p:nvSpPr>
        <p:spPr>
          <a:xfrm>
            <a:off x="1831974" y="5005500"/>
            <a:ext cx="2534668" cy="400110"/>
          </a:xfrm>
          <a:prstGeom prst="rect">
            <a:avLst/>
          </a:prstGeom>
          <a:noFill/>
        </p:spPr>
        <p:txBody>
          <a:bodyPr wrap="none" rtlCol="0" anchor="t">
            <a:spAutoFit/>
          </a:bodyPr>
          <a:lstStyle/>
          <a:p>
            <a:r>
              <a:rPr lang="en-US" altLang="zh-CN" sz="2000" b="1" dirty="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mn-ea"/>
              </a:rPr>
              <a:t>About Complexity</a:t>
            </a:r>
          </a:p>
        </p:txBody>
      </p:sp>
      <p:sp>
        <p:nvSpPr>
          <p:cNvPr id="28" name="任意多边形 27"/>
          <p:cNvSpPr/>
          <p:nvPr/>
        </p:nvSpPr>
        <p:spPr>
          <a:xfrm>
            <a:off x="9056710" y="2597770"/>
            <a:ext cx="1598295" cy="2152650"/>
          </a:xfrm>
          <a:custGeom>
            <a:avLst/>
            <a:gdLst>
              <a:gd name="connisteX0" fmla="*/ 0 w 907415"/>
              <a:gd name="connsiteY0" fmla="*/ 0 h 1221740"/>
              <a:gd name="connisteX1" fmla="*/ 514985 w 907415"/>
              <a:gd name="connsiteY1" fmla="*/ 0 h 1221740"/>
              <a:gd name="connisteX2" fmla="*/ 907415 w 907415"/>
              <a:gd name="connsiteY2" fmla="*/ 601980 h 1221740"/>
              <a:gd name="connisteX3" fmla="*/ 584835 w 907415"/>
              <a:gd name="connsiteY3" fmla="*/ 1221740 h 1221740"/>
              <a:gd name="connisteX4" fmla="*/ 69850 w 907415"/>
              <a:gd name="connsiteY4" fmla="*/ 1221740 h 1221740"/>
              <a:gd name="connisteX5" fmla="*/ 401320 w 907415"/>
              <a:gd name="connsiteY5" fmla="*/ 593090 h 1221740"/>
              <a:gd name="connisteX6" fmla="*/ 0 w 907415"/>
              <a:gd name="connsiteY6" fmla="*/ 0 h 122174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907415" h="1221740">
                <a:moveTo>
                  <a:pt x="0" y="0"/>
                </a:moveTo>
                <a:lnTo>
                  <a:pt x="514985" y="0"/>
                </a:lnTo>
                <a:lnTo>
                  <a:pt x="907415" y="601980"/>
                </a:lnTo>
                <a:lnTo>
                  <a:pt x="584835" y="1221740"/>
                </a:lnTo>
                <a:lnTo>
                  <a:pt x="69850" y="1221740"/>
                </a:lnTo>
                <a:lnTo>
                  <a:pt x="401320" y="593090"/>
                </a:lnTo>
                <a:lnTo>
                  <a:pt x="0" y="0"/>
                </a:lnTo>
                <a:close/>
              </a:path>
            </a:pathLst>
          </a:custGeom>
          <a:solidFill>
            <a:srgbClr val="A0CF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31" name="文本框 30"/>
          <p:cNvSpPr txBox="1"/>
          <p:nvPr/>
        </p:nvSpPr>
        <p:spPr>
          <a:xfrm>
            <a:off x="10859135" y="2449164"/>
            <a:ext cx="677108" cy="2301271"/>
          </a:xfrm>
          <a:prstGeom prst="rect">
            <a:avLst/>
          </a:prstGeom>
          <a:noFill/>
        </p:spPr>
        <p:txBody>
          <a:bodyPr vert="eaVert" wrap="none" rtlCol="0" anchor="t">
            <a:spAutoFit/>
          </a:bodyPr>
          <a:lstStyle/>
          <a:p>
            <a:r>
              <a:rPr lang="en-US" altLang="zh-CN" sz="3200" b="1" dirty="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mn-ea"/>
              </a:rPr>
              <a:t> FINDINGS</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82" name="文本框 81"/>
          <p:cNvSpPr txBox="1"/>
          <p:nvPr/>
        </p:nvSpPr>
        <p:spPr>
          <a:xfrm>
            <a:off x="1948180" y="2834005"/>
            <a:ext cx="8266430" cy="829945"/>
          </a:xfrm>
          <a:prstGeom prst="rect">
            <a:avLst/>
          </a:prstGeom>
          <a:noFill/>
        </p:spPr>
        <p:txBody>
          <a:bodyPr wrap="square" rtlCol="0">
            <a:spAutoFit/>
          </a:bodyPr>
          <a:lstStyle/>
          <a:p>
            <a:pPr algn="dist"/>
            <a:r>
              <a:rPr lang="zh-CN" altLang="en-US" sz="4800">
                <a:solidFill>
                  <a:schemeClr val="tx1">
                    <a:lumMod val="50000"/>
                    <a:lumOff val="50000"/>
                  </a:schemeClr>
                </a:solidFill>
                <a:latin typeface="方正清刻本悦宋简体" panose="02000000000000000000" charset="-122"/>
                <a:ea typeface="方正清刻本悦宋简体" panose="02000000000000000000" charset="-122"/>
              </a:rPr>
              <a:t>THANK YOU FOR WATCHING</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2" name="圆角矩形 1"/>
          <p:cNvSpPr/>
          <p:nvPr/>
        </p:nvSpPr>
        <p:spPr>
          <a:xfrm>
            <a:off x="10441940" y="5433060"/>
            <a:ext cx="776605" cy="753745"/>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solidFill>
                  <a:schemeClr val="tx1">
                    <a:lumMod val="50000"/>
                    <a:lumOff val="50000"/>
                  </a:schemeClr>
                </a:solidFill>
                <a:latin typeface="+mn-ea"/>
              </a:rPr>
              <a:t>A</a:t>
            </a:r>
          </a:p>
        </p:txBody>
      </p:sp>
      <p:sp>
        <p:nvSpPr>
          <p:cNvPr id="7" name="文本框 14"/>
          <p:cNvSpPr txBox="1"/>
          <p:nvPr/>
        </p:nvSpPr>
        <p:spPr>
          <a:xfrm>
            <a:off x="4057304" y="2842393"/>
            <a:ext cx="5859892" cy="768350"/>
          </a:xfrm>
          <a:prstGeom prst="rect">
            <a:avLst/>
          </a:prstGeom>
          <a:noFill/>
        </p:spPr>
        <p:txBody>
          <a:bodyPr vert="horz"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10000"/>
              </a:lnSpc>
            </a:pPr>
            <a:r>
              <a:rPr lang="en-US" altLang="zh-CN" sz="4000" b="1" spc="600" dirty="0">
                <a:solidFill>
                  <a:schemeClr val="tx1">
                    <a:lumMod val="50000"/>
                    <a:lumOff val="50000"/>
                  </a:schemeClr>
                </a:solidFill>
                <a:latin typeface="方正清刻本悦宋简体" panose="02000000000000000000" charset="-122"/>
                <a:ea typeface="方正清刻本悦宋简体" panose="02000000000000000000" charset="-122"/>
                <a:cs typeface="+mn-ea"/>
                <a:sym typeface="+mn-lt"/>
              </a:rPr>
              <a:t>BackGround </a:t>
            </a:r>
            <a:r>
              <a:rPr lang="en-US" altLang="zh-CN" sz="3600" b="1" spc="600" dirty="0">
                <a:solidFill>
                  <a:schemeClr val="tx1">
                    <a:lumMod val="50000"/>
                    <a:lumOff val="50000"/>
                  </a:schemeClr>
                </a:solidFill>
                <a:latin typeface="方正清刻本悦宋简体" panose="02000000000000000000" charset="-122"/>
                <a:ea typeface="方正清刻本悦宋简体" panose="02000000000000000000" charset="-122"/>
                <a:cs typeface="+mn-ea"/>
                <a:sym typeface="+mn-lt"/>
              </a:rPr>
              <a:t> </a:t>
            </a:r>
            <a:endParaRPr lang="zh-CN" altLang="zh-CN" sz="3600" b="1" spc="600" dirty="0">
              <a:solidFill>
                <a:schemeClr val="tx1">
                  <a:lumMod val="50000"/>
                  <a:lumOff val="50000"/>
                </a:schemeClr>
              </a:solidFill>
              <a:latin typeface="方正清刻本悦宋简体" panose="02000000000000000000" charset="-122"/>
              <a:ea typeface="方正清刻本悦宋简体" panose="02000000000000000000" charset="-122"/>
              <a:cs typeface="+mn-ea"/>
              <a:sym typeface="+mn-lt"/>
            </a:endParaRPr>
          </a:p>
        </p:txBody>
      </p:sp>
      <p:sp>
        <p:nvSpPr>
          <p:cNvPr id="10" name="文本框 4"/>
          <p:cNvSpPr txBox="1"/>
          <p:nvPr/>
        </p:nvSpPr>
        <p:spPr>
          <a:xfrm>
            <a:off x="2280458" y="1706223"/>
            <a:ext cx="5336771" cy="10147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6000" b="1" dirty="0">
                <a:solidFill>
                  <a:schemeClr val="tx1">
                    <a:lumMod val="50000"/>
                    <a:lumOff val="50000"/>
                  </a:schemeClr>
                </a:solidFill>
                <a:latin typeface="+mj-lt"/>
                <a:cs typeface="Calibri" panose="020F0502020204030204" pitchFamily="34" charset="0"/>
              </a:rPr>
              <a:t>Part 1:</a:t>
            </a:r>
            <a:endParaRPr kumimoji="1" lang="zh-CN" altLang="en-US" sz="6000" b="1" dirty="0">
              <a:solidFill>
                <a:schemeClr val="tx1">
                  <a:lumMod val="50000"/>
                  <a:lumOff val="50000"/>
                </a:schemeClr>
              </a:solidFill>
              <a:latin typeface="+mj-lt"/>
              <a:cs typeface="Calibri" panose="020F0502020204030204" pitchFamily="34" charset="0"/>
            </a:endParaRPr>
          </a:p>
        </p:txBody>
      </p:sp>
      <p:sp>
        <p:nvSpPr>
          <p:cNvPr id="5" name="FLYING IMPRESSION FID FEIZHAO    qq:1964271550">
            <a:extLst>
              <a:ext uri="{FF2B5EF4-FFF2-40B4-BE49-F238E27FC236}">
                <a16:creationId xmlns:a16="http://schemas.microsoft.com/office/drawing/2014/main" id="{83B1007D-75AF-EE4A-8788-5BA79942067A}"/>
              </a:ext>
            </a:extLst>
          </p:cNvPr>
          <p:cNvSpPr txBox="1"/>
          <p:nvPr/>
        </p:nvSpPr>
        <p:spPr>
          <a:xfrm>
            <a:off x="3752504" y="3610743"/>
            <a:ext cx="5407399" cy="272895"/>
          </a:xfrm>
          <a:prstGeom prst="rect">
            <a:avLst/>
          </a:prstGeom>
          <a:noFill/>
        </p:spPr>
        <p:txBody>
          <a:bodyPr vert="horz"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en-US" altLang="zh-CN" sz="1000" dirty="0">
                <a:solidFill>
                  <a:schemeClr val="tx1">
                    <a:lumMod val="50000"/>
                    <a:lumOff val="50000"/>
                  </a:schemeClr>
                </a:solidFill>
                <a:latin typeface="微软雅黑" panose="020B0503020204020204" charset="-122"/>
                <a:ea typeface="微软雅黑" panose="020B0503020204020204" charset="-122"/>
                <a:sym typeface="+mn-ea"/>
              </a:rPr>
              <a:t>This part we will introduce the background of original Stroop Experiment</a:t>
            </a:r>
            <a:endParaRPr lang="en-US" altLang="zh-CN" sz="1000" dirty="0">
              <a:solidFill>
                <a:schemeClr val="tx1">
                  <a:lumMod val="50000"/>
                  <a:lumOff val="50000"/>
                </a:schemeClr>
              </a:solidFill>
              <a:latin typeface="微软雅黑" panose="020B0503020204020204" charset="-122"/>
              <a:ea typeface="微软雅黑" panose="020B050302020402020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9" name="FLYING IMPRESSION FID FEIZHAO    qq:1964271550"/>
          <p:cNvSpPr txBox="1"/>
          <p:nvPr/>
        </p:nvSpPr>
        <p:spPr>
          <a:xfrm>
            <a:off x="537091" y="580769"/>
            <a:ext cx="11654909" cy="7308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sz="3200" b="1" dirty="0">
                <a:solidFill>
                  <a:schemeClr val="tx1">
                    <a:lumMod val="50000"/>
                    <a:lumOff val="50000"/>
                  </a:schemeClr>
                </a:solidFill>
                <a:latin typeface="微软雅黑" panose="020B0503020204020204" charset="-122"/>
                <a:ea typeface="微软雅黑" panose="020B0503020204020204" charset="-122"/>
              </a:rPr>
              <a:t>Backgroud</a:t>
            </a:r>
            <a:endParaRPr lang="en-US" sz="3200" dirty="0">
              <a:solidFill>
                <a:schemeClr val="tx1">
                  <a:lumMod val="50000"/>
                  <a:lumOff val="50000"/>
                </a:schemeClr>
              </a:solidFill>
              <a:latin typeface="微软雅黑" panose="020B0503020204020204" charset="-122"/>
              <a:ea typeface="微软雅黑" panose="020B0503020204020204" charset="-122"/>
            </a:endParaRPr>
          </a:p>
        </p:txBody>
      </p:sp>
      <p:sp>
        <p:nvSpPr>
          <p:cNvPr id="2" name="文本框 1"/>
          <p:cNvSpPr txBox="1"/>
          <p:nvPr/>
        </p:nvSpPr>
        <p:spPr>
          <a:xfrm>
            <a:off x="259080" y="2076450"/>
            <a:ext cx="8116570" cy="3538220"/>
          </a:xfrm>
          <a:prstGeom prst="rect">
            <a:avLst/>
          </a:prstGeom>
          <a:noFill/>
        </p:spPr>
        <p:txBody>
          <a:bodyPr wrap="square" rtlCol="0">
            <a:spAutoFit/>
          </a:bodyPr>
          <a:lstStyle/>
          <a:p>
            <a:pPr marL="342900" indent="-342900">
              <a:buAutoNum type="arabicPeriod"/>
            </a:pPr>
            <a:r>
              <a:rPr kumimoji="1" lang="en-GB" altLang="zh-CN" sz="2800" dirty="0">
                <a:solidFill>
                  <a:schemeClr val="tx2">
                    <a:lumMod val="50000"/>
                  </a:schemeClr>
                </a:solidFill>
                <a:latin typeface="Calibri" panose="020F0502020204030204" pitchFamily="34" charset="0"/>
                <a:cs typeface="Calibri" panose="020F0502020204030204" pitchFamily="34" charset="0"/>
              </a:rPr>
              <a:t>Psychologist Stroop conducted an interesting experiment in 1935. He presented the subjects with a series of color blocks and asked them to read the </a:t>
            </a:r>
            <a:r>
              <a:rPr kumimoji="1" lang="en-GB" altLang="zh-CN" sz="2800" dirty="0" err="1">
                <a:solidFill>
                  <a:schemeClr val="tx2">
                    <a:lumMod val="50000"/>
                  </a:schemeClr>
                </a:solidFill>
                <a:latin typeface="Calibri" panose="020F0502020204030204" pitchFamily="34" charset="0"/>
                <a:cs typeface="Calibri" panose="020F0502020204030204" pitchFamily="34" charset="0"/>
              </a:rPr>
              <a:t>colors</a:t>
            </a:r>
            <a:r>
              <a:rPr kumimoji="1" lang="en-GB" altLang="zh-CN" sz="2800" dirty="0">
                <a:solidFill>
                  <a:schemeClr val="tx2">
                    <a:lumMod val="50000"/>
                  </a:schemeClr>
                </a:solidFill>
                <a:latin typeface="Calibri" panose="020F0502020204030204" pitchFamily="34" charset="0"/>
                <a:cs typeface="Calibri" panose="020F0502020204030204" pitchFamily="34" charset="0"/>
              </a:rPr>
              <a:t> aloud they saw as soon as possible</a:t>
            </a:r>
            <a:r>
              <a:rPr kumimoji="1" lang="en-US" altLang="en-GB" sz="2800" dirty="0">
                <a:solidFill>
                  <a:schemeClr val="tx2">
                    <a:lumMod val="50000"/>
                  </a:schemeClr>
                </a:solidFill>
                <a:latin typeface="Calibri" panose="020F0502020204030204" pitchFamily="34" charset="0"/>
                <a:cs typeface="Calibri" panose="020F0502020204030204" pitchFamily="34" charset="0"/>
              </a:rPr>
              <a:t>.</a:t>
            </a:r>
            <a:endParaRPr kumimoji="1" lang="en-GB" altLang="zh-CN" sz="2800" dirty="0">
              <a:solidFill>
                <a:schemeClr val="tx2">
                  <a:lumMod val="50000"/>
                </a:schemeClr>
              </a:solidFill>
              <a:latin typeface="Calibri" panose="020F0502020204030204" pitchFamily="34" charset="0"/>
              <a:cs typeface="Calibri" panose="020F0502020204030204" pitchFamily="34" charset="0"/>
            </a:endParaRPr>
          </a:p>
          <a:p>
            <a:pPr marL="342900" indent="-342900">
              <a:buAutoNum type="arabicPeriod"/>
            </a:pPr>
            <a:endParaRPr kumimoji="1" lang="en-GB" altLang="zh-CN" sz="2800" dirty="0">
              <a:solidFill>
                <a:schemeClr val="tx2">
                  <a:lumMod val="50000"/>
                </a:schemeClr>
              </a:solidFill>
              <a:latin typeface="Calibri" panose="020F0502020204030204" pitchFamily="34" charset="0"/>
              <a:cs typeface="Calibri" panose="020F0502020204030204" pitchFamily="34" charset="0"/>
            </a:endParaRPr>
          </a:p>
          <a:p>
            <a:pPr marL="342900" indent="-342900">
              <a:buAutoNum type="arabicPeriod"/>
            </a:pPr>
            <a:r>
              <a:rPr kumimoji="1" lang="en-GB" altLang="zh-CN" sz="2800" dirty="0">
                <a:solidFill>
                  <a:schemeClr val="tx2">
                    <a:lumMod val="50000"/>
                  </a:schemeClr>
                </a:solidFill>
                <a:latin typeface="Calibri" panose="020F0502020204030204" pitchFamily="34" charset="0"/>
                <a:cs typeface="Calibri" panose="020F0502020204030204" pitchFamily="34" charset="0"/>
              </a:rPr>
              <a:t>Finally, the subjects were presented with some words that express colors. Each word is not the same as the color indicated.</a:t>
            </a:r>
          </a:p>
        </p:txBody>
      </p:sp>
      <p:pic>
        <p:nvPicPr>
          <p:cNvPr id="4" name="图片 3"/>
          <p:cNvPicPr>
            <a:picLocks noChangeAspect="1"/>
          </p:cNvPicPr>
          <p:nvPr/>
        </p:nvPicPr>
        <p:blipFill>
          <a:blip r:embed="rId5"/>
          <a:stretch>
            <a:fillRect/>
          </a:stretch>
        </p:blipFill>
        <p:spPr>
          <a:xfrm>
            <a:off x="8094345" y="2953067"/>
            <a:ext cx="3549227" cy="266192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9" name="FLYING IMPRESSION FID FEIZHAO    qq:1964271550"/>
          <p:cNvSpPr txBox="1"/>
          <p:nvPr/>
        </p:nvSpPr>
        <p:spPr>
          <a:xfrm>
            <a:off x="537091" y="580769"/>
            <a:ext cx="11654909" cy="7308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sz="3200" b="1" dirty="0">
                <a:solidFill>
                  <a:schemeClr val="tx1">
                    <a:lumMod val="50000"/>
                    <a:lumOff val="50000"/>
                  </a:schemeClr>
                </a:solidFill>
                <a:latin typeface="微软雅黑" panose="020B0503020204020204" charset="-122"/>
                <a:ea typeface="微软雅黑" panose="020B0503020204020204" charset="-122"/>
              </a:rPr>
              <a:t>Application</a:t>
            </a:r>
            <a:endParaRPr lang="en-US" sz="3200" dirty="0">
              <a:solidFill>
                <a:schemeClr val="tx1">
                  <a:lumMod val="50000"/>
                  <a:lumOff val="50000"/>
                </a:schemeClr>
              </a:solidFill>
              <a:latin typeface="微软雅黑" panose="020B0503020204020204" charset="-122"/>
              <a:ea typeface="微软雅黑" panose="020B0503020204020204" charset="-122"/>
            </a:endParaRPr>
          </a:p>
        </p:txBody>
      </p:sp>
      <p:sp>
        <p:nvSpPr>
          <p:cNvPr id="2" name="文本框 1"/>
          <p:cNvSpPr txBox="1"/>
          <p:nvPr/>
        </p:nvSpPr>
        <p:spPr>
          <a:xfrm>
            <a:off x="335280" y="2225040"/>
            <a:ext cx="7446010" cy="2742426"/>
          </a:xfrm>
          <a:prstGeom prst="rect">
            <a:avLst/>
          </a:prstGeom>
          <a:noFill/>
        </p:spPr>
        <p:txBody>
          <a:bodyPr wrap="square" rtlCol="0">
            <a:spAutoFit/>
          </a:bodyPr>
          <a:lstStyle/>
          <a:p>
            <a:pPr indent="0">
              <a:buNone/>
            </a:pPr>
            <a:r>
              <a:rPr kumimoji="1" sz="2400" dirty="0">
                <a:solidFill>
                  <a:schemeClr val="tx2">
                    <a:lumMod val="50000"/>
                  </a:schemeClr>
                </a:solidFill>
                <a:latin typeface="Calibri" panose="020F0502020204030204" pitchFamily="34" charset="0"/>
                <a:cs typeface="Calibri" panose="020F0502020204030204" pitchFamily="34" charset="0"/>
              </a:rPr>
              <a:t>Nowadays, various Stroop experiments (different versions of the Stroop test, also known as different paradigms) are often used to test the inhibitory ability(抑制能力) of subjects in executive function.</a:t>
            </a:r>
          </a:p>
          <a:p>
            <a:pPr marL="342900" indent="-342900">
              <a:buAutoNum type="arabicPeriod"/>
            </a:pPr>
            <a:endParaRPr kumimoji="1" sz="2400" dirty="0">
              <a:solidFill>
                <a:schemeClr val="tx2">
                  <a:lumMod val="50000"/>
                </a:schemeClr>
              </a:solidFill>
              <a:latin typeface="Calibri" panose="020F0502020204030204" pitchFamily="34" charset="0"/>
              <a:cs typeface="Calibri" panose="020F0502020204030204" pitchFamily="34" charset="0"/>
            </a:endParaRPr>
          </a:p>
          <a:p>
            <a:pPr indent="0">
              <a:buNone/>
            </a:pPr>
            <a:r>
              <a:rPr kumimoji="1" sz="2400" dirty="0">
                <a:solidFill>
                  <a:schemeClr val="tx2">
                    <a:lumMod val="50000"/>
                  </a:schemeClr>
                </a:solidFill>
                <a:latin typeface="Calibri" panose="020F0502020204030204" pitchFamily="34" charset="0"/>
                <a:cs typeface="Calibri" panose="020F0502020204030204" pitchFamily="34" charset="0"/>
              </a:rPr>
              <a:t>Based on this experiment, we extend the cases to pictures and calculation quiz to test people’s reaction.</a:t>
            </a:r>
          </a:p>
        </p:txBody>
      </p:sp>
      <p:pic>
        <p:nvPicPr>
          <p:cNvPr id="1026" name="Picture 2" descr="A full documentation of the Stroop experiment">
            <a:extLst>
              <a:ext uri="{FF2B5EF4-FFF2-40B4-BE49-F238E27FC236}">
                <a16:creationId xmlns:a16="http://schemas.microsoft.com/office/drawing/2014/main" id="{43D592A0-0AB3-9549-A2EE-5AB8DBAFCE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3689" y="1204333"/>
            <a:ext cx="4168311" cy="478383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2" name="圆角矩形 1"/>
          <p:cNvSpPr/>
          <p:nvPr/>
        </p:nvSpPr>
        <p:spPr>
          <a:xfrm>
            <a:off x="10441940" y="5433060"/>
            <a:ext cx="776605" cy="753745"/>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solidFill>
                  <a:schemeClr val="tx1">
                    <a:lumMod val="50000"/>
                    <a:lumOff val="50000"/>
                  </a:schemeClr>
                </a:solidFill>
                <a:latin typeface="+mn-ea"/>
              </a:rPr>
              <a:t>B</a:t>
            </a:r>
          </a:p>
        </p:txBody>
      </p:sp>
      <p:sp>
        <p:nvSpPr>
          <p:cNvPr id="7" name="文本框 14"/>
          <p:cNvSpPr txBox="1"/>
          <p:nvPr/>
        </p:nvSpPr>
        <p:spPr>
          <a:xfrm>
            <a:off x="4057304" y="2836678"/>
            <a:ext cx="5859892" cy="659219"/>
          </a:xfrm>
          <a:prstGeom prst="rect">
            <a:avLst/>
          </a:prstGeom>
          <a:noFill/>
        </p:spPr>
        <p:txBody>
          <a:bodyPr vert="horz"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lnSpc>
                <a:spcPct val="110000"/>
              </a:lnSpc>
            </a:pPr>
            <a:r>
              <a:rPr lang="en-US" altLang="zh-CN" sz="3600" b="1" spc="600" dirty="0">
                <a:solidFill>
                  <a:schemeClr val="tx1">
                    <a:lumMod val="50000"/>
                    <a:lumOff val="50000"/>
                  </a:schemeClr>
                </a:solidFill>
                <a:latin typeface="方正清刻本悦宋简体" panose="02000000000000000000" charset="-122"/>
                <a:ea typeface="方正清刻本悦宋简体" panose="02000000000000000000" charset="-122"/>
                <a:cs typeface="+mn-ea"/>
                <a:sym typeface="+mn-lt"/>
              </a:rPr>
              <a:t>Experiment Design</a:t>
            </a:r>
            <a:endParaRPr lang="zh-CN" altLang="zh-CN" sz="3600" b="1" spc="600" dirty="0">
              <a:solidFill>
                <a:schemeClr val="tx1">
                  <a:lumMod val="50000"/>
                  <a:lumOff val="50000"/>
                </a:schemeClr>
              </a:solidFill>
              <a:latin typeface="方正清刻本悦宋简体" panose="02000000000000000000" charset="-122"/>
              <a:ea typeface="方正清刻本悦宋简体" panose="02000000000000000000" charset="-122"/>
              <a:cs typeface="+mn-ea"/>
              <a:sym typeface="+mn-lt"/>
            </a:endParaRPr>
          </a:p>
        </p:txBody>
      </p:sp>
      <p:sp>
        <p:nvSpPr>
          <p:cNvPr id="8" name="FLYING IMPRESSION FID FEIZHAO    qq:1964271550"/>
          <p:cNvSpPr txBox="1"/>
          <p:nvPr/>
        </p:nvSpPr>
        <p:spPr>
          <a:xfrm>
            <a:off x="4057304" y="3610689"/>
            <a:ext cx="5407399" cy="272895"/>
          </a:xfrm>
          <a:prstGeom prst="rect">
            <a:avLst/>
          </a:prstGeom>
          <a:noFill/>
        </p:spPr>
        <p:txBody>
          <a:bodyPr vert="horz"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en-US" altLang="zh-CN" sz="1000" dirty="0">
                <a:solidFill>
                  <a:schemeClr val="tx1">
                    <a:lumMod val="50000"/>
                    <a:lumOff val="50000"/>
                  </a:schemeClr>
                </a:solidFill>
                <a:latin typeface="微软雅黑" panose="020B0503020204020204" charset="-122"/>
                <a:ea typeface="微软雅黑" panose="020B0503020204020204" charset="-122"/>
                <a:sym typeface="+mn-ea"/>
              </a:rPr>
              <a:t>This part we will introduce how we design our experiment to improve the original one</a:t>
            </a:r>
            <a:endParaRPr lang="en-US" altLang="zh-CN" sz="1000" dirty="0">
              <a:solidFill>
                <a:schemeClr val="tx1">
                  <a:lumMod val="50000"/>
                  <a:lumOff val="50000"/>
                </a:schemeClr>
              </a:solidFill>
              <a:latin typeface="微软雅黑" panose="020B0503020204020204" charset="-122"/>
              <a:ea typeface="微软雅黑" panose="020B0503020204020204" charset="-122"/>
            </a:endParaRPr>
          </a:p>
        </p:txBody>
      </p:sp>
      <p:sp>
        <p:nvSpPr>
          <p:cNvPr id="10" name="文本框 4"/>
          <p:cNvSpPr txBox="1"/>
          <p:nvPr/>
        </p:nvSpPr>
        <p:spPr>
          <a:xfrm>
            <a:off x="2280458" y="1706223"/>
            <a:ext cx="5336771" cy="1015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6000" b="1" dirty="0">
                <a:solidFill>
                  <a:schemeClr val="tx1">
                    <a:lumMod val="50000"/>
                    <a:lumOff val="50000"/>
                  </a:schemeClr>
                </a:solidFill>
                <a:latin typeface="+mj-lt"/>
                <a:cs typeface="Calibri" panose="020F0502020204030204" pitchFamily="34" charset="0"/>
              </a:rPr>
              <a:t>Part 2:</a:t>
            </a:r>
            <a:endParaRPr kumimoji="1" lang="zh-CN" altLang="en-US" sz="6000" b="1" dirty="0">
              <a:solidFill>
                <a:schemeClr val="tx1">
                  <a:lumMod val="50000"/>
                  <a:lumOff val="50000"/>
                </a:schemeClr>
              </a:solidFill>
              <a:latin typeface="+mj-lt"/>
              <a:cs typeface="Calibri" panose="020F0502020204030204" pitchFamily="34"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9" name="FLYING IMPRESSION FID FEIZHAO    qq:1964271550"/>
          <p:cNvSpPr txBox="1"/>
          <p:nvPr/>
        </p:nvSpPr>
        <p:spPr>
          <a:xfrm>
            <a:off x="4428276" y="671724"/>
            <a:ext cx="7551385" cy="88678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en-US" altLang="zh-CN" sz="4400" b="1" dirty="0">
                <a:solidFill>
                  <a:schemeClr val="tx1">
                    <a:lumMod val="50000"/>
                    <a:lumOff val="50000"/>
                  </a:schemeClr>
                </a:solidFill>
                <a:latin typeface="微软雅黑" panose="020B0503020204020204" charset="-122"/>
                <a:ea typeface="微软雅黑" panose="020B0503020204020204" charset="-122"/>
              </a:rPr>
              <a:t>STRUCTURE</a:t>
            </a:r>
            <a:r>
              <a:rPr lang="en-US" altLang="zh-CN" sz="3600" dirty="0">
                <a:solidFill>
                  <a:schemeClr val="tx1">
                    <a:lumMod val="50000"/>
                    <a:lumOff val="50000"/>
                  </a:schemeClr>
                </a:solidFill>
                <a:latin typeface="微软雅黑" panose="020B0503020204020204" charset="-122"/>
                <a:ea typeface="微软雅黑" panose="020B0503020204020204" charset="-122"/>
              </a:rPr>
              <a:t>  of QUESTIONS</a:t>
            </a:r>
          </a:p>
        </p:txBody>
      </p:sp>
      <p:sp>
        <p:nvSpPr>
          <p:cNvPr id="10" name="FLYING IMPRESSION FID FEIZHAO    qq:1964271550"/>
          <p:cNvSpPr txBox="1"/>
          <p:nvPr/>
        </p:nvSpPr>
        <p:spPr>
          <a:xfrm>
            <a:off x="212339" y="775449"/>
            <a:ext cx="4290647" cy="78912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30000"/>
              </a:lnSpc>
            </a:pPr>
            <a:r>
              <a:rPr lang="en-US" altLang="zh-CN" sz="1200" dirty="0">
                <a:solidFill>
                  <a:schemeClr val="tx1">
                    <a:lumMod val="50000"/>
                    <a:lumOff val="50000"/>
                  </a:schemeClr>
                </a:solidFill>
                <a:latin typeface="微软雅黑" panose="020B0503020204020204" charset="-122"/>
                <a:ea typeface="微软雅黑" panose="020B0503020204020204" charset="-122"/>
                <a:sym typeface="+mn-ea"/>
              </a:rPr>
              <a:t>The original one is just testing the influence of color on human’s cognition,</a:t>
            </a:r>
            <a:r>
              <a:rPr lang="zh-CN" altLang="en-US" sz="1200" dirty="0">
                <a:solidFill>
                  <a:schemeClr val="tx1">
                    <a:lumMod val="50000"/>
                    <a:lumOff val="50000"/>
                  </a:schemeClr>
                </a:solidFill>
                <a:latin typeface="微软雅黑" panose="020B0503020204020204" charset="-122"/>
                <a:ea typeface="微软雅黑" panose="020B0503020204020204" charset="-122"/>
                <a:sym typeface="+mn-ea"/>
              </a:rPr>
              <a:t> </a:t>
            </a:r>
            <a:r>
              <a:rPr lang="en-US" altLang="zh-CN" sz="1200" dirty="0">
                <a:solidFill>
                  <a:schemeClr val="tx1">
                    <a:lumMod val="50000"/>
                    <a:lumOff val="50000"/>
                  </a:schemeClr>
                </a:solidFill>
                <a:latin typeface="微软雅黑" panose="020B0503020204020204" charset="-122"/>
                <a:ea typeface="微软雅黑" panose="020B0503020204020204" charset="-122"/>
                <a:sym typeface="+mn-ea"/>
              </a:rPr>
              <a:t>so we wonder if we can increase more variables to explore deeper in this topic </a:t>
            </a:r>
            <a:endParaRPr lang="en-US" altLang="zh-CN" sz="1200" dirty="0">
              <a:solidFill>
                <a:schemeClr val="tx1">
                  <a:lumMod val="50000"/>
                  <a:lumOff val="50000"/>
                </a:schemeClr>
              </a:solidFill>
              <a:latin typeface="微软雅黑" panose="020B0503020204020204" charset="-122"/>
              <a:ea typeface="微软雅黑" panose="020B0503020204020204" charset="-122"/>
            </a:endParaRPr>
          </a:p>
        </p:txBody>
      </p:sp>
      <p:sp>
        <p:nvSpPr>
          <p:cNvPr id="11" name="任意多边形 3"/>
          <p:cNvSpPr/>
          <p:nvPr/>
        </p:nvSpPr>
        <p:spPr>
          <a:xfrm rot="10800000">
            <a:off x="1508215" y="2629612"/>
            <a:ext cx="718820" cy="2237740"/>
          </a:xfrm>
          <a:custGeom>
            <a:avLst/>
            <a:gdLst>
              <a:gd name="connisteX0" fmla="*/ 0 w 1343660"/>
              <a:gd name="connsiteY0" fmla="*/ 0 h 4180205"/>
              <a:gd name="connisteX1" fmla="*/ 348615 w 1343660"/>
              <a:gd name="connsiteY1" fmla="*/ 0 h 4180205"/>
              <a:gd name="connisteX2" fmla="*/ 1343660 w 1343660"/>
              <a:gd name="connsiteY2" fmla="*/ 1998345 h 4180205"/>
              <a:gd name="connisteX3" fmla="*/ 462280 w 1343660"/>
              <a:gd name="connsiteY3" fmla="*/ 4180205 h 4180205"/>
              <a:gd name="connisteX4" fmla="*/ 130810 w 1343660"/>
              <a:gd name="connsiteY4" fmla="*/ 4180205 h 4180205"/>
              <a:gd name="connisteX5" fmla="*/ 1021080 w 1343660"/>
              <a:gd name="connsiteY5" fmla="*/ 1998345 h 4180205"/>
              <a:gd name="connisteX6" fmla="*/ 0 w 1343660"/>
              <a:gd name="connsiteY6" fmla="*/ 0 h 418020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1343660" h="4180205">
                <a:moveTo>
                  <a:pt x="0" y="0"/>
                </a:moveTo>
                <a:lnTo>
                  <a:pt x="348615" y="0"/>
                </a:lnTo>
                <a:lnTo>
                  <a:pt x="1343660" y="1998345"/>
                </a:lnTo>
                <a:lnTo>
                  <a:pt x="462280" y="4180205"/>
                </a:lnTo>
                <a:lnTo>
                  <a:pt x="130810" y="4180205"/>
                </a:lnTo>
                <a:lnTo>
                  <a:pt x="1021080" y="1998345"/>
                </a:lnTo>
                <a:lnTo>
                  <a:pt x="0" y="0"/>
                </a:lnTo>
                <a:close/>
              </a:path>
            </a:pathLst>
          </a:custGeom>
          <a:solidFill>
            <a:srgbClr val="A0CF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文本框 21"/>
          <p:cNvSpPr txBox="1"/>
          <p:nvPr/>
        </p:nvSpPr>
        <p:spPr>
          <a:xfrm>
            <a:off x="2227036" y="2429557"/>
            <a:ext cx="821059" cy="400110"/>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mn-ea"/>
              </a:rPr>
              <a:t>Time</a:t>
            </a:r>
          </a:p>
        </p:txBody>
      </p:sp>
      <p:sp>
        <p:nvSpPr>
          <p:cNvPr id="13" name="文本框 21"/>
          <p:cNvSpPr txBox="1"/>
          <p:nvPr/>
        </p:nvSpPr>
        <p:spPr>
          <a:xfrm>
            <a:off x="2227036" y="4674226"/>
            <a:ext cx="856966" cy="400110"/>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mn-ea"/>
              </a:rPr>
              <a:t>Form</a:t>
            </a:r>
          </a:p>
        </p:txBody>
      </p:sp>
      <p:sp>
        <p:nvSpPr>
          <p:cNvPr id="14" name="任意多边形 5"/>
          <p:cNvSpPr/>
          <p:nvPr/>
        </p:nvSpPr>
        <p:spPr>
          <a:xfrm rot="10800000">
            <a:off x="3209589" y="3755467"/>
            <a:ext cx="718821" cy="2237738"/>
          </a:xfrm>
          <a:custGeom>
            <a:avLst/>
            <a:gdLst>
              <a:gd name="connisteX0" fmla="*/ 0 w 1343660"/>
              <a:gd name="connsiteY0" fmla="*/ 0 h 4180205"/>
              <a:gd name="connisteX1" fmla="*/ 348615 w 1343660"/>
              <a:gd name="connsiteY1" fmla="*/ 0 h 4180205"/>
              <a:gd name="connisteX2" fmla="*/ 1343660 w 1343660"/>
              <a:gd name="connsiteY2" fmla="*/ 1998345 h 4180205"/>
              <a:gd name="connisteX3" fmla="*/ 462280 w 1343660"/>
              <a:gd name="connsiteY3" fmla="*/ 4180205 h 4180205"/>
              <a:gd name="connisteX4" fmla="*/ 130810 w 1343660"/>
              <a:gd name="connsiteY4" fmla="*/ 4180205 h 4180205"/>
              <a:gd name="connisteX5" fmla="*/ 1021080 w 1343660"/>
              <a:gd name="connsiteY5" fmla="*/ 1998345 h 4180205"/>
              <a:gd name="connisteX6" fmla="*/ 0 w 1343660"/>
              <a:gd name="connsiteY6" fmla="*/ 0 h 418020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1343660" h="4180205">
                <a:moveTo>
                  <a:pt x="0" y="0"/>
                </a:moveTo>
                <a:lnTo>
                  <a:pt x="348615" y="0"/>
                </a:lnTo>
                <a:lnTo>
                  <a:pt x="1343660" y="1998345"/>
                </a:lnTo>
                <a:lnTo>
                  <a:pt x="462280" y="4180205"/>
                </a:lnTo>
                <a:lnTo>
                  <a:pt x="130810" y="4180205"/>
                </a:lnTo>
                <a:lnTo>
                  <a:pt x="1021080" y="1998345"/>
                </a:lnTo>
                <a:lnTo>
                  <a:pt x="0" y="0"/>
                </a:lnTo>
                <a:close/>
              </a:path>
            </a:pathLst>
          </a:custGeom>
          <a:solidFill>
            <a:srgbClr val="DDD4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文本框 21"/>
          <p:cNvSpPr txBox="1"/>
          <p:nvPr/>
        </p:nvSpPr>
        <p:spPr>
          <a:xfrm>
            <a:off x="4023824" y="3548427"/>
            <a:ext cx="2683363" cy="400110"/>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mn-ea"/>
              </a:rPr>
              <a:t>Text Discrimination</a:t>
            </a:r>
          </a:p>
        </p:txBody>
      </p:sp>
      <p:sp>
        <p:nvSpPr>
          <p:cNvPr id="16" name="文本框 21"/>
          <p:cNvSpPr txBox="1"/>
          <p:nvPr/>
        </p:nvSpPr>
        <p:spPr>
          <a:xfrm>
            <a:off x="4020475" y="4667296"/>
            <a:ext cx="2718758" cy="400110"/>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mn-ea"/>
              </a:rPr>
              <a:t>Picture</a:t>
            </a:r>
            <a:r>
              <a:rPr lang="zh-CN" altLang="en-US" sz="2000" b="1" dirty="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mn-ea"/>
              </a:rPr>
              <a:t> </a:t>
            </a:r>
            <a:r>
              <a:rPr lang="en-US" altLang="zh-CN" sz="2000" b="1" dirty="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mn-ea"/>
              </a:rPr>
              <a:t>Recognition</a:t>
            </a:r>
          </a:p>
        </p:txBody>
      </p:sp>
      <p:sp>
        <p:nvSpPr>
          <p:cNvPr id="17" name="文本框 21"/>
          <p:cNvSpPr txBox="1"/>
          <p:nvPr/>
        </p:nvSpPr>
        <p:spPr>
          <a:xfrm>
            <a:off x="4032882" y="5786165"/>
            <a:ext cx="2303836" cy="400110"/>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mn-ea"/>
              </a:rPr>
              <a:t>Logical Thinking</a:t>
            </a:r>
          </a:p>
        </p:txBody>
      </p:sp>
      <p:sp>
        <p:nvSpPr>
          <p:cNvPr id="21" name="任意多边形 4"/>
          <p:cNvSpPr/>
          <p:nvPr/>
        </p:nvSpPr>
        <p:spPr>
          <a:xfrm rot="10800000">
            <a:off x="6802601" y="2943793"/>
            <a:ext cx="718820" cy="1609377"/>
          </a:xfrm>
          <a:custGeom>
            <a:avLst/>
            <a:gdLst>
              <a:gd name="connisteX0" fmla="*/ 0 w 1343660"/>
              <a:gd name="connsiteY0" fmla="*/ 0 h 4180205"/>
              <a:gd name="connisteX1" fmla="*/ 348615 w 1343660"/>
              <a:gd name="connsiteY1" fmla="*/ 0 h 4180205"/>
              <a:gd name="connisteX2" fmla="*/ 1343660 w 1343660"/>
              <a:gd name="connsiteY2" fmla="*/ 1998345 h 4180205"/>
              <a:gd name="connisteX3" fmla="*/ 462280 w 1343660"/>
              <a:gd name="connsiteY3" fmla="*/ 4180205 h 4180205"/>
              <a:gd name="connisteX4" fmla="*/ 130810 w 1343660"/>
              <a:gd name="connsiteY4" fmla="*/ 4180205 h 4180205"/>
              <a:gd name="connisteX5" fmla="*/ 1021080 w 1343660"/>
              <a:gd name="connsiteY5" fmla="*/ 1998345 h 4180205"/>
              <a:gd name="connisteX6" fmla="*/ 0 w 1343660"/>
              <a:gd name="connsiteY6" fmla="*/ 0 h 418020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1343660" h="4180205">
                <a:moveTo>
                  <a:pt x="0" y="0"/>
                </a:moveTo>
                <a:lnTo>
                  <a:pt x="348615" y="0"/>
                </a:lnTo>
                <a:lnTo>
                  <a:pt x="1343660" y="1998345"/>
                </a:lnTo>
                <a:lnTo>
                  <a:pt x="462280" y="4180205"/>
                </a:lnTo>
                <a:lnTo>
                  <a:pt x="130810" y="4180205"/>
                </a:lnTo>
                <a:lnTo>
                  <a:pt x="1021080" y="1998345"/>
                </a:lnTo>
                <a:lnTo>
                  <a:pt x="0" y="0"/>
                </a:lnTo>
                <a:close/>
              </a:path>
            </a:pathLst>
          </a:custGeom>
          <a:solidFill>
            <a:srgbClr val="A0CF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文本框 21"/>
          <p:cNvSpPr txBox="1"/>
          <p:nvPr/>
        </p:nvSpPr>
        <p:spPr>
          <a:xfrm>
            <a:off x="7616835" y="2743738"/>
            <a:ext cx="1189749" cy="400110"/>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mn-ea"/>
              </a:rPr>
              <a:t>Chinese</a:t>
            </a:r>
          </a:p>
        </p:txBody>
      </p:sp>
      <p:sp>
        <p:nvSpPr>
          <p:cNvPr id="23" name="文本框 21"/>
          <p:cNvSpPr txBox="1"/>
          <p:nvPr/>
        </p:nvSpPr>
        <p:spPr>
          <a:xfrm>
            <a:off x="7656909" y="3551851"/>
            <a:ext cx="1109599" cy="400110"/>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mn-ea"/>
              </a:rPr>
              <a:t>English</a:t>
            </a:r>
          </a:p>
        </p:txBody>
      </p:sp>
      <p:sp>
        <p:nvSpPr>
          <p:cNvPr id="24" name="文本框 21"/>
          <p:cNvSpPr txBox="1"/>
          <p:nvPr/>
        </p:nvSpPr>
        <p:spPr>
          <a:xfrm>
            <a:off x="7656909" y="4353115"/>
            <a:ext cx="1080745" cy="400110"/>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mn-ea"/>
              </a:rPr>
              <a:t>Pin Yin</a:t>
            </a:r>
          </a:p>
        </p:txBody>
      </p:sp>
      <p:sp>
        <p:nvSpPr>
          <p:cNvPr id="25" name="TextBox 51"/>
          <p:cNvSpPr txBox="1"/>
          <p:nvPr/>
        </p:nvSpPr>
        <p:spPr>
          <a:xfrm>
            <a:off x="3048095" y="2475723"/>
            <a:ext cx="4017446" cy="30777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tx1">
                    <a:lumMod val="50000"/>
                    <a:lumOff val="50000"/>
                  </a:schemeClr>
                </a:solidFill>
              </a:rPr>
              <a:t>Each</a:t>
            </a:r>
            <a:r>
              <a:rPr lang="zh-CN" altLang="en-US" sz="1400" dirty="0">
                <a:solidFill>
                  <a:schemeClr val="tx1">
                    <a:lumMod val="50000"/>
                    <a:lumOff val="50000"/>
                  </a:schemeClr>
                </a:solidFill>
              </a:rPr>
              <a:t> </a:t>
            </a:r>
            <a:r>
              <a:rPr lang="en-US" altLang="zh-CN" sz="1400" dirty="0">
                <a:solidFill>
                  <a:schemeClr val="tx1">
                    <a:lumMod val="50000"/>
                    <a:lumOff val="50000"/>
                  </a:schemeClr>
                </a:solidFill>
              </a:rPr>
              <a:t>participant</a:t>
            </a:r>
            <a:r>
              <a:rPr lang="zh-CN" altLang="en-US" sz="1400" dirty="0">
                <a:solidFill>
                  <a:schemeClr val="tx1">
                    <a:lumMod val="50000"/>
                    <a:lumOff val="50000"/>
                  </a:schemeClr>
                </a:solidFill>
              </a:rPr>
              <a:t> </a:t>
            </a:r>
            <a:r>
              <a:rPr lang="en-US" altLang="zh-CN" sz="1400" dirty="0">
                <a:solidFill>
                  <a:schemeClr val="tx1">
                    <a:lumMod val="50000"/>
                    <a:lumOff val="50000"/>
                  </a:schemeClr>
                </a:solidFill>
              </a:rPr>
              <a:t>tests for five times successively</a:t>
            </a:r>
            <a:endParaRPr lang="en-US" sz="1400" dirty="0">
              <a:solidFill>
                <a:schemeClr val="tx1">
                  <a:lumMod val="50000"/>
                  <a:lumOff val="50000"/>
                </a:schemeClr>
              </a:solidFill>
            </a:endParaRPr>
          </a:p>
        </p:txBody>
      </p:sp>
      <p:sp>
        <p:nvSpPr>
          <p:cNvPr id="26" name="Right Brace 8"/>
          <p:cNvSpPr/>
          <p:nvPr/>
        </p:nvSpPr>
        <p:spPr>
          <a:xfrm>
            <a:off x="9268186" y="3062928"/>
            <a:ext cx="626382" cy="3123347"/>
          </a:xfrm>
          <a:prstGeom prst="rightBrace">
            <a:avLst/>
          </a:prstGeom>
          <a:noFill/>
          <a:ln w="57150">
            <a:solidFill>
              <a:srgbClr val="DDD4DF"/>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27" name="TextBox 51"/>
          <p:cNvSpPr txBox="1"/>
          <p:nvPr/>
        </p:nvSpPr>
        <p:spPr>
          <a:xfrm>
            <a:off x="10163036" y="3790494"/>
            <a:ext cx="1408744" cy="166821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400" dirty="0">
                <a:solidFill>
                  <a:schemeClr val="tx1">
                    <a:lumMod val="50000"/>
                    <a:lumOff val="50000"/>
                  </a:schemeClr>
                </a:solidFill>
              </a:rPr>
              <a:t>All contain neural, negative and positive questions</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8" name="Rounded Rectangle 32"/>
          <p:cNvSpPr/>
          <p:nvPr/>
        </p:nvSpPr>
        <p:spPr>
          <a:xfrm>
            <a:off x="9433814" y="2069960"/>
            <a:ext cx="2080008" cy="3507015"/>
          </a:xfrm>
          <a:prstGeom prst="roundRect">
            <a:avLst/>
          </a:prstGeom>
          <a:noFill/>
          <a:ln w="57150">
            <a:solidFill>
              <a:srgbClr val="DDD4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文本框 2"/>
          <p:cNvSpPr txBox="1"/>
          <p:nvPr/>
        </p:nvSpPr>
        <p:spPr>
          <a:xfrm>
            <a:off x="919731" y="469208"/>
            <a:ext cx="9867040" cy="646331"/>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sz="3600" b="1" dirty="0">
                <a:solidFill>
                  <a:schemeClr val="tx1">
                    <a:lumMod val="50000"/>
                    <a:lumOff val="50000"/>
                  </a:schemeClr>
                </a:solidFill>
                <a:latin typeface="+mn-ea"/>
                <a:sym typeface="+mn-ea"/>
              </a:rPr>
              <a:t>Details and Examples </a:t>
            </a:r>
            <a:r>
              <a:rPr lang="en-ID" altLang="en-US" sz="3600" b="1" dirty="0">
                <a:solidFill>
                  <a:srgbClr val="A0CFE7"/>
                </a:solidFill>
                <a:latin typeface="+mn-ea"/>
                <a:sym typeface="+mn-ea"/>
              </a:rPr>
              <a:t>of Questions</a:t>
            </a:r>
          </a:p>
        </p:txBody>
      </p:sp>
      <p:sp>
        <p:nvSpPr>
          <p:cNvPr id="10" name="矩形 9"/>
          <p:cNvSpPr/>
          <p:nvPr/>
        </p:nvSpPr>
        <p:spPr>
          <a:xfrm>
            <a:off x="678179" y="2243073"/>
            <a:ext cx="2062977" cy="409575"/>
          </a:xfrm>
          <a:prstGeom prst="rect">
            <a:avLst/>
          </a:prstGeom>
          <a:gradFill>
            <a:gsLst>
              <a:gs pos="100000">
                <a:srgbClr val="A0CFE7"/>
              </a:gs>
              <a:gs pos="59000">
                <a:srgbClr val="A0CFE7"/>
              </a:gs>
              <a:gs pos="0">
                <a:srgbClr val="DDD4DF"/>
              </a:gs>
            </a:gsLst>
            <a:lin ang="143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endParaRPr>
          </a:p>
        </p:txBody>
      </p:sp>
      <p:sp>
        <p:nvSpPr>
          <p:cNvPr id="11" name="矩形 10"/>
          <p:cNvSpPr/>
          <p:nvPr/>
        </p:nvSpPr>
        <p:spPr>
          <a:xfrm>
            <a:off x="731520" y="2300223"/>
            <a:ext cx="1941659" cy="28511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endParaRPr>
          </a:p>
        </p:txBody>
      </p:sp>
      <p:sp>
        <p:nvSpPr>
          <p:cNvPr id="12" name="文本框 14"/>
          <p:cNvSpPr txBox="1"/>
          <p:nvPr/>
        </p:nvSpPr>
        <p:spPr>
          <a:xfrm>
            <a:off x="833755" y="2300223"/>
            <a:ext cx="1706434" cy="276999"/>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200" b="1" dirty="0">
                <a:solidFill>
                  <a:schemeClr val="bg1"/>
                </a:solidFill>
                <a:latin typeface="微软雅黑" panose="020B0503020204020204" charset="-122"/>
                <a:ea typeface="微软雅黑" panose="020B0503020204020204" charset="-122"/>
                <a:cs typeface="微软雅黑" panose="020B0503020204020204" charset="-122"/>
                <a:sym typeface="+mn-ea"/>
              </a:rPr>
              <a:t>Text Discrimination</a:t>
            </a:r>
          </a:p>
        </p:txBody>
      </p:sp>
      <p:sp>
        <p:nvSpPr>
          <p:cNvPr id="13" name="TextBox 1"/>
          <p:cNvSpPr txBox="1"/>
          <p:nvPr/>
        </p:nvSpPr>
        <p:spPr>
          <a:xfrm>
            <a:off x="3334464" y="1359851"/>
            <a:ext cx="6973556" cy="502894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ID" b="1" dirty="0">
                <a:solidFill>
                  <a:schemeClr val="tx1">
                    <a:lumMod val="50000"/>
                    <a:lumOff val="50000"/>
                  </a:schemeClr>
                </a:solidFill>
                <a:latin typeface="+mn-ea"/>
                <a:sym typeface="+mn-ea"/>
              </a:rPr>
              <a:t>	     Neural        Negative        Positive  </a:t>
            </a:r>
          </a:p>
          <a:p>
            <a:pPr>
              <a:lnSpc>
                <a:spcPct val="150000"/>
              </a:lnSpc>
            </a:pPr>
            <a:r>
              <a:rPr lang="en-ID" b="1" dirty="0">
                <a:solidFill>
                  <a:schemeClr val="tx1">
                    <a:lumMod val="50000"/>
                    <a:lumOff val="50000"/>
                  </a:schemeClr>
                </a:solidFill>
                <a:latin typeface="+mn-ea"/>
                <a:sym typeface="+mn-ea"/>
              </a:rPr>
              <a:t>Group 1       </a:t>
            </a:r>
            <a:r>
              <a:rPr lang="en-US" dirty="0"/>
              <a:t>红色</a:t>
            </a:r>
            <a:r>
              <a:rPr lang="zh-CN" altLang="en-US" dirty="0"/>
              <a:t>           </a:t>
            </a:r>
            <a:r>
              <a:rPr lang="en-US" altLang="zh-CN" dirty="0"/>
              <a:t>     </a:t>
            </a:r>
            <a:r>
              <a:rPr lang="zh-CN" altLang="en-US" dirty="0">
                <a:solidFill>
                  <a:schemeClr val="accent6">
                    <a:lumMod val="60000"/>
                    <a:lumOff val="40000"/>
                  </a:schemeClr>
                </a:solidFill>
              </a:rPr>
              <a:t>绿色</a:t>
            </a:r>
            <a:r>
              <a:rPr lang="zh-CN" altLang="en-US" dirty="0"/>
              <a:t>            </a:t>
            </a:r>
            <a:r>
              <a:rPr lang="en-US" altLang="zh-CN" dirty="0"/>
              <a:t>     </a:t>
            </a:r>
            <a:r>
              <a:rPr lang="zh-CN" altLang="en-US" dirty="0">
                <a:solidFill>
                  <a:srgbClr val="A0CFE7"/>
                </a:solidFill>
              </a:rPr>
              <a:t>蓝色</a:t>
            </a:r>
            <a:endParaRPr lang="en-US" altLang="zh-CN" dirty="0">
              <a:solidFill>
                <a:srgbClr val="A0CFE7"/>
              </a:solidFill>
            </a:endParaRPr>
          </a:p>
          <a:p>
            <a:pPr>
              <a:lnSpc>
                <a:spcPct val="150000"/>
              </a:lnSpc>
            </a:pPr>
            <a:r>
              <a:rPr lang="en-ID" b="1" dirty="0">
                <a:solidFill>
                  <a:schemeClr val="tx1">
                    <a:lumMod val="50000"/>
                    <a:lumOff val="50000"/>
                  </a:schemeClr>
                </a:solidFill>
                <a:latin typeface="+mn-ea"/>
                <a:sym typeface="+mn-ea"/>
              </a:rPr>
              <a:t>Group 2       </a:t>
            </a:r>
            <a:r>
              <a:rPr lang="en-US" altLang="zh-CN" dirty="0"/>
              <a:t>Red</a:t>
            </a:r>
            <a:r>
              <a:rPr lang="zh-CN" altLang="en-US" dirty="0">
                <a:solidFill>
                  <a:srgbClr val="A0CFE7"/>
                </a:solidFill>
              </a:rPr>
              <a:t>           </a:t>
            </a:r>
            <a:r>
              <a:rPr lang="en-US" altLang="zh-CN" dirty="0">
                <a:solidFill>
                  <a:srgbClr val="A0CFE7"/>
                </a:solidFill>
              </a:rPr>
              <a:t>     </a:t>
            </a:r>
            <a:r>
              <a:rPr lang="en-US" altLang="zh-CN" dirty="0">
                <a:solidFill>
                  <a:srgbClr val="FFC000"/>
                </a:solidFill>
              </a:rPr>
              <a:t>Green</a:t>
            </a:r>
            <a:r>
              <a:rPr lang="zh-CN" altLang="en-US" dirty="0">
                <a:solidFill>
                  <a:srgbClr val="A0CFE7"/>
                </a:solidFill>
              </a:rPr>
              <a:t>          </a:t>
            </a:r>
            <a:r>
              <a:rPr lang="en-US" altLang="zh-CN" dirty="0">
                <a:solidFill>
                  <a:srgbClr val="A0CFE7"/>
                </a:solidFill>
              </a:rPr>
              <a:t>     Blue</a:t>
            </a:r>
          </a:p>
          <a:p>
            <a:pPr>
              <a:lnSpc>
                <a:spcPct val="150000"/>
              </a:lnSpc>
            </a:pPr>
            <a:r>
              <a:rPr lang="en-ID" b="1" dirty="0">
                <a:solidFill>
                  <a:schemeClr val="tx1">
                    <a:lumMod val="50000"/>
                    <a:lumOff val="50000"/>
                  </a:schemeClr>
                </a:solidFill>
                <a:latin typeface="+mn-ea"/>
                <a:sym typeface="+mn-ea"/>
              </a:rPr>
              <a:t>Group 3       </a:t>
            </a:r>
            <a:r>
              <a:rPr lang="en-US" dirty="0"/>
              <a:t>hóng</a:t>
            </a:r>
            <a:r>
              <a:rPr lang="zh-CN" altLang="en-US" dirty="0"/>
              <a:t> </a:t>
            </a:r>
            <a:r>
              <a:rPr lang="en-US" dirty="0"/>
              <a:t>sè </a:t>
            </a:r>
            <a:r>
              <a:rPr lang="zh-CN" altLang="en-US" dirty="0"/>
              <a:t>   </a:t>
            </a:r>
            <a:r>
              <a:rPr lang="en-US" altLang="zh-CN" dirty="0"/>
              <a:t>    </a:t>
            </a:r>
            <a:r>
              <a:rPr lang="zh-CN" altLang="en-US" dirty="0"/>
              <a:t> </a:t>
            </a:r>
            <a:r>
              <a:rPr lang="en-US" altLang="zh-CN" dirty="0"/>
              <a:t> </a:t>
            </a:r>
            <a:r>
              <a:rPr lang="en-US" dirty="0">
                <a:solidFill>
                  <a:srgbClr val="FF5800"/>
                </a:solidFill>
              </a:rPr>
              <a:t>lǜ</a:t>
            </a:r>
            <a:r>
              <a:rPr lang="zh-CN" altLang="en-US" dirty="0">
                <a:solidFill>
                  <a:srgbClr val="FF5800"/>
                </a:solidFill>
              </a:rPr>
              <a:t> </a:t>
            </a:r>
            <a:r>
              <a:rPr lang="en-US" dirty="0">
                <a:solidFill>
                  <a:srgbClr val="FF5800"/>
                </a:solidFill>
              </a:rPr>
              <a:t>sè</a:t>
            </a:r>
            <a:r>
              <a:rPr lang="zh-CN" altLang="en-US" dirty="0">
                <a:solidFill>
                  <a:srgbClr val="FF5800"/>
                </a:solidFill>
              </a:rPr>
              <a:t>            </a:t>
            </a:r>
            <a:r>
              <a:rPr lang="en-US" altLang="zh-CN" dirty="0">
                <a:solidFill>
                  <a:srgbClr val="FF5800"/>
                </a:solidFill>
              </a:rPr>
              <a:t>     </a:t>
            </a:r>
            <a:r>
              <a:rPr lang="en-US" dirty="0">
                <a:solidFill>
                  <a:srgbClr val="A0CFE7"/>
                </a:solidFill>
              </a:rPr>
              <a:t>lán</a:t>
            </a:r>
            <a:r>
              <a:rPr lang="zh-CN" altLang="en-US" dirty="0">
                <a:solidFill>
                  <a:srgbClr val="A0CFE7"/>
                </a:solidFill>
              </a:rPr>
              <a:t> </a:t>
            </a:r>
            <a:r>
              <a:rPr lang="en-US" dirty="0">
                <a:solidFill>
                  <a:srgbClr val="A0CFE7"/>
                </a:solidFill>
              </a:rPr>
              <a:t>sè</a:t>
            </a:r>
          </a:p>
          <a:p>
            <a:pPr>
              <a:lnSpc>
                <a:spcPct val="150000"/>
              </a:lnSpc>
            </a:pPr>
            <a:endParaRPr lang="en-US" dirty="0">
              <a:solidFill>
                <a:srgbClr val="A0CFE7"/>
              </a:solidFill>
            </a:endParaRPr>
          </a:p>
          <a:p>
            <a:pPr>
              <a:lnSpc>
                <a:spcPct val="150000"/>
              </a:lnSpc>
            </a:pPr>
            <a:endParaRPr lang="en-US" dirty="0">
              <a:solidFill>
                <a:srgbClr val="A0CFE7"/>
              </a:solidFill>
            </a:endParaRPr>
          </a:p>
          <a:p>
            <a:pPr>
              <a:lnSpc>
                <a:spcPct val="150000"/>
              </a:lnSpc>
            </a:pPr>
            <a:r>
              <a:rPr lang="en-ID" b="1" dirty="0">
                <a:solidFill>
                  <a:schemeClr val="tx1">
                    <a:lumMod val="50000"/>
                    <a:lumOff val="50000"/>
                  </a:schemeClr>
                </a:solidFill>
                <a:latin typeface="+mn-ea"/>
                <a:sym typeface="+mn-ea"/>
              </a:rPr>
              <a:t>Group 4</a:t>
            </a:r>
          </a:p>
          <a:p>
            <a:pPr>
              <a:lnSpc>
                <a:spcPct val="150000"/>
              </a:lnSpc>
            </a:pPr>
            <a:endParaRPr lang="en-ID" b="1" dirty="0">
              <a:solidFill>
                <a:schemeClr val="tx1">
                  <a:lumMod val="50000"/>
                  <a:lumOff val="50000"/>
                </a:schemeClr>
              </a:solidFill>
              <a:latin typeface="+mn-ea"/>
              <a:sym typeface="+mn-ea"/>
            </a:endParaRPr>
          </a:p>
          <a:p>
            <a:pPr>
              <a:lnSpc>
                <a:spcPct val="150000"/>
              </a:lnSpc>
            </a:pPr>
            <a:endParaRPr lang="en-ID" b="1" dirty="0">
              <a:solidFill>
                <a:schemeClr val="tx1">
                  <a:lumMod val="50000"/>
                  <a:lumOff val="50000"/>
                </a:schemeClr>
              </a:solidFill>
              <a:latin typeface="+mn-ea"/>
              <a:sym typeface="+mn-ea"/>
            </a:endParaRPr>
          </a:p>
          <a:p>
            <a:pPr>
              <a:lnSpc>
                <a:spcPct val="150000"/>
              </a:lnSpc>
            </a:pPr>
            <a:endParaRPr lang="en-ID" b="1" dirty="0">
              <a:solidFill>
                <a:schemeClr val="tx1">
                  <a:lumMod val="50000"/>
                  <a:lumOff val="50000"/>
                </a:schemeClr>
              </a:solidFill>
              <a:latin typeface="+mn-ea"/>
              <a:sym typeface="+mn-ea"/>
            </a:endParaRPr>
          </a:p>
          <a:p>
            <a:pPr>
              <a:lnSpc>
                <a:spcPct val="150000"/>
              </a:lnSpc>
            </a:pPr>
            <a:r>
              <a:rPr lang="en-ID" b="1" dirty="0">
                <a:solidFill>
                  <a:schemeClr val="tx1">
                    <a:lumMod val="50000"/>
                    <a:lumOff val="50000"/>
                  </a:schemeClr>
                </a:solidFill>
                <a:latin typeface="+mn-ea"/>
                <a:sym typeface="+mn-ea"/>
              </a:rPr>
              <a:t>Group 5</a:t>
            </a:r>
            <a:r>
              <a:rPr lang="zh-CN" altLang="en-US" b="1" dirty="0">
                <a:solidFill>
                  <a:schemeClr val="tx1">
                    <a:lumMod val="50000"/>
                    <a:lumOff val="50000"/>
                  </a:schemeClr>
                </a:solidFill>
                <a:latin typeface="+mn-ea"/>
                <a:sym typeface="+mn-ea"/>
              </a:rPr>
              <a:t>  </a:t>
            </a:r>
            <a:r>
              <a:rPr lang="en-US" altLang="zh-CN" b="1" dirty="0">
                <a:solidFill>
                  <a:schemeClr val="tx1">
                    <a:lumMod val="50000"/>
                    <a:lumOff val="50000"/>
                  </a:schemeClr>
                </a:solidFill>
                <a:latin typeface="+mn-ea"/>
                <a:sym typeface="+mn-ea"/>
              </a:rPr>
              <a:t>   </a:t>
            </a:r>
            <a:r>
              <a:rPr lang="en-US" altLang="zh-CN" dirty="0">
                <a:latin typeface="+mn-ea"/>
                <a:sym typeface="+mn-ea"/>
              </a:rPr>
              <a:t>14</a:t>
            </a:r>
            <a:r>
              <a:rPr lang="zh-CN" altLang="en-US" dirty="0">
                <a:latin typeface="+mn-ea"/>
                <a:sym typeface="+mn-ea"/>
              </a:rPr>
              <a:t>*</a:t>
            </a:r>
            <a:r>
              <a:rPr lang="en-US" altLang="zh-CN" dirty="0">
                <a:latin typeface="+mn-ea"/>
                <a:sym typeface="+mn-ea"/>
              </a:rPr>
              <a:t>8-2</a:t>
            </a:r>
            <a:r>
              <a:rPr lang="zh-CN" altLang="en-US" dirty="0">
                <a:latin typeface="+mn-ea"/>
                <a:sym typeface="+mn-ea"/>
              </a:rPr>
              <a:t>*</a:t>
            </a:r>
            <a:r>
              <a:rPr lang="en-US" altLang="zh-CN" dirty="0">
                <a:latin typeface="+mn-ea"/>
                <a:sym typeface="+mn-ea"/>
              </a:rPr>
              <a:t>4</a:t>
            </a:r>
            <a:r>
              <a:rPr lang="zh-CN" altLang="en-US" dirty="0">
                <a:latin typeface="+mn-ea"/>
                <a:sym typeface="+mn-ea"/>
              </a:rPr>
              <a:t>   </a:t>
            </a:r>
            <a:r>
              <a:rPr lang="en-US" altLang="zh-CN" dirty="0">
                <a:latin typeface="+mn-ea"/>
                <a:sym typeface="+mn-ea"/>
              </a:rPr>
              <a:t>    67</a:t>
            </a:r>
            <a:r>
              <a:rPr lang="zh-CN" altLang="en-US" dirty="0">
                <a:latin typeface="+mn-ea"/>
                <a:sym typeface="+mn-ea"/>
              </a:rPr>
              <a:t>*</a:t>
            </a:r>
            <a:r>
              <a:rPr lang="en-US" altLang="zh-CN" dirty="0">
                <a:latin typeface="+mn-ea"/>
                <a:sym typeface="+mn-ea"/>
              </a:rPr>
              <a:t>3+2</a:t>
            </a:r>
            <a:r>
              <a:rPr lang="zh-CN" altLang="en-US" dirty="0">
                <a:latin typeface="+mn-ea"/>
                <a:sym typeface="+mn-ea"/>
              </a:rPr>
              <a:t>*</a:t>
            </a:r>
            <a:r>
              <a:rPr lang="en-US" altLang="zh-CN" dirty="0">
                <a:latin typeface="+mn-ea"/>
                <a:sym typeface="+mn-ea"/>
              </a:rPr>
              <a:t>8        52*8-5*3		            			  (tip:185)         (tip:401)</a:t>
            </a:r>
            <a:endParaRPr lang="en-US" dirty="0"/>
          </a:p>
        </p:txBody>
      </p:sp>
      <p:sp>
        <p:nvSpPr>
          <p:cNvPr id="14" name="矩形 13"/>
          <p:cNvSpPr/>
          <p:nvPr/>
        </p:nvSpPr>
        <p:spPr>
          <a:xfrm>
            <a:off x="678179" y="3912774"/>
            <a:ext cx="2062977" cy="409575"/>
          </a:xfrm>
          <a:prstGeom prst="rect">
            <a:avLst/>
          </a:prstGeom>
          <a:gradFill>
            <a:gsLst>
              <a:gs pos="100000">
                <a:srgbClr val="A0CFE7"/>
              </a:gs>
              <a:gs pos="59000">
                <a:srgbClr val="A0CFE7"/>
              </a:gs>
              <a:gs pos="0">
                <a:srgbClr val="DDD4DF"/>
              </a:gs>
            </a:gsLst>
            <a:lin ang="143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endParaRPr>
          </a:p>
        </p:txBody>
      </p:sp>
      <p:sp>
        <p:nvSpPr>
          <p:cNvPr id="15" name="矩形 14"/>
          <p:cNvSpPr/>
          <p:nvPr/>
        </p:nvSpPr>
        <p:spPr>
          <a:xfrm>
            <a:off x="731520" y="3969924"/>
            <a:ext cx="1941659" cy="28511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endParaRPr>
          </a:p>
        </p:txBody>
      </p:sp>
      <p:sp>
        <p:nvSpPr>
          <p:cNvPr id="16" name="文本框 14"/>
          <p:cNvSpPr txBox="1"/>
          <p:nvPr/>
        </p:nvSpPr>
        <p:spPr>
          <a:xfrm>
            <a:off x="740589" y="3978040"/>
            <a:ext cx="1892765" cy="276999"/>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200" b="1" dirty="0">
                <a:solidFill>
                  <a:schemeClr val="bg1"/>
                </a:solidFill>
                <a:latin typeface="微软雅黑" panose="020B0503020204020204" charset="-122"/>
                <a:ea typeface="微软雅黑" panose="020B0503020204020204" charset="-122"/>
                <a:cs typeface="微软雅黑" panose="020B0503020204020204" charset="-122"/>
                <a:sym typeface="+mn-ea"/>
              </a:rPr>
              <a:t>Picture Recognition</a:t>
            </a:r>
          </a:p>
        </p:txBody>
      </p:sp>
      <p:pic>
        <p:nvPicPr>
          <p:cNvPr id="17" name="Picture 4" descr="A dog wearing a yellow shirt&#10;&#10;Description automatically generated with medium confidenc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5622" y="3552979"/>
            <a:ext cx="1197466" cy="11880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1" name="Picture 12" descr="A close-up of a snake&#10;&#10;Description automatically generated with medium confidence"/>
          <p:cNvPicPr>
            <a:picLocks noChangeAspect="1"/>
          </p:cNvPicPr>
          <p:nvPr/>
        </p:nvPicPr>
        <p:blipFill rotWithShape="1">
          <a:blip r:embed="rId6">
            <a:extLst>
              <a:ext uri="{28A0092B-C50C-407E-A947-70E740481C1C}">
                <a14:useLocalDpi xmlns:a14="http://schemas.microsoft.com/office/drawing/2010/main" val="0"/>
              </a:ext>
            </a:extLst>
          </a:blip>
          <a:srcRect l="18636" r="8467"/>
          <a:stretch>
            <a:fillRect/>
          </a:stretch>
        </p:blipFill>
        <p:spPr>
          <a:xfrm>
            <a:off x="7671184" y="3552286"/>
            <a:ext cx="1172153" cy="1188693"/>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66776" y="3552286"/>
            <a:ext cx="1170750" cy="1188693"/>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矩形 22"/>
          <p:cNvSpPr/>
          <p:nvPr/>
        </p:nvSpPr>
        <p:spPr>
          <a:xfrm>
            <a:off x="678179" y="5576975"/>
            <a:ext cx="2062977" cy="409575"/>
          </a:xfrm>
          <a:prstGeom prst="rect">
            <a:avLst/>
          </a:prstGeom>
          <a:gradFill>
            <a:gsLst>
              <a:gs pos="100000">
                <a:srgbClr val="A0CFE7"/>
              </a:gs>
              <a:gs pos="59000">
                <a:srgbClr val="A0CFE7"/>
              </a:gs>
              <a:gs pos="0">
                <a:srgbClr val="DDD4DF"/>
              </a:gs>
            </a:gsLst>
            <a:lin ang="143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endParaRPr>
          </a:p>
        </p:txBody>
      </p:sp>
      <p:sp>
        <p:nvSpPr>
          <p:cNvPr id="24" name="矩形 23"/>
          <p:cNvSpPr/>
          <p:nvPr/>
        </p:nvSpPr>
        <p:spPr>
          <a:xfrm>
            <a:off x="731520" y="5634125"/>
            <a:ext cx="1941659" cy="28511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endParaRPr>
          </a:p>
        </p:txBody>
      </p:sp>
      <p:sp>
        <p:nvSpPr>
          <p:cNvPr id="25" name="文本框 14"/>
          <p:cNvSpPr txBox="1"/>
          <p:nvPr/>
        </p:nvSpPr>
        <p:spPr>
          <a:xfrm>
            <a:off x="740589" y="5642241"/>
            <a:ext cx="1892765" cy="276999"/>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200" b="1" dirty="0">
                <a:solidFill>
                  <a:schemeClr val="bg1"/>
                </a:solidFill>
                <a:latin typeface="微软雅黑" panose="020B0503020204020204" charset="-122"/>
                <a:ea typeface="微软雅黑" panose="020B0503020204020204" charset="-122"/>
                <a:cs typeface="微软雅黑" panose="020B0503020204020204" charset="-122"/>
                <a:sym typeface="+mn-ea"/>
              </a:rPr>
              <a:t>Logical Thinking</a:t>
            </a:r>
          </a:p>
        </p:txBody>
      </p:sp>
      <p:sp>
        <p:nvSpPr>
          <p:cNvPr id="26" name="文本框 32"/>
          <p:cNvSpPr txBox="1"/>
          <p:nvPr/>
        </p:nvSpPr>
        <p:spPr>
          <a:xfrm>
            <a:off x="9512163" y="2468498"/>
            <a:ext cx="1909445" cy="368300"/>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en-US" altLang="zh-CN" b="1" u="sng" dirty="0">
                <a:solidFill>
                  <a:schemeClr val="tx1">
                    <a:lumMod val="50000"/>
                    <a:lumOff val="50000"/>
                  </a:schemeClr>
                </a:solidFill>
                <a:latin typeface="+mn-ea"/>
                <a:cs typeface="+mn-ea"/>
                <a:sym typeface="+mn-ea"/>
              </a:rPr>
              <a:t>Five Rounds</a:t>
            </a:r>
          </a:p>
        </p:txBody>
      </p:sp>
      <p:sp>
        <p:nvSpPr>
          <p:cNvPr id="27" name="文本框 32"/>
          <p:cNvSpPr txBox="1"/>
          <p:nvPr/>
        </p:nvSpPr>
        <p:spPr>
          <a:xfrm>
            <a:off x="9684405" y="4390944"/>
            <a:ext cx="1565763" cy="874407"/>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lnSpc>
                <a:spcPct val="150000"/>
              </a:lnSpc>
            </a:pPr>
            <a:r>
              <a:rPr lang="en-US" altLang="zh-CN" b="1" u="sng" dirty="0">
                <a:solidFill>
                  <a:schemeClr val="tx1">
                    <a:lumMod val="50000"/>
                    <a:lumOff val="50000"/>
                  </a:schemeClr>
                </a:solidFill>
                <a:latin typeface="+mn-ea"/>
                <a:cs typeface="+mn-ea"/>
                <a:sym typeface="+mn-ea"/>
              </a:rPr>
              <a:t>Correctness</a:t>
            </a:r>
          </a:p>
          <a:p>
            <a:pPr algn="dist">
              <a:lnSpc>
                <a:spcPct val="150000"/>
              </a:lnSpc>
            </a:pPr>
            <a:r>
              <a:rPr lang="en-US" altLang="zh-CN" b="1" u="sng" dirty="0">
                <a:solidFill>
                  <a:schemeClr val="tx1">
                    <a:lumMod val="50000"/>
                    <a:lumOff val="50000"/>
                  </a:schemeClr>
                </a:solidFill>
                <a:latin typeface="+mn-ea"/>
                <a:cs typeface="+mn-ea"/>
                <a:sym typeface="+mn-ea"/>
              </a:rPr>
              <a:t>Cost time</a:t>
            </a:r>
          </a:p>
        </p:txBody>
      </p:sp>
      <p:sp>
        <p:nvSpPr>
          <p:cNvPr id="28" name="Down Arrow 21"/>
          <p:cNvSpPr/>
          <p:nvPr/>
        </p:nvSpPr>
        <p:spPr>
          <a:xfrm>
            <a:off x="10284908" y="3076371"/>
            <a:ext cx="341644" cy="1192417"/>
          </a:xfrm>
          <a:prstGeom prst="downArrow">
            <a:avLst/>
          </a:prstGeom>
          <a:solidFill>
            <a:srgbClr val="DDD4DF"/>
          </a:solidFill>
          <a:ln>
            <a:solidFill>
              <a:srgbClr val="DDD4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9" name="Rectangle 28"/>
          <p:cNvSpPr/>
          <p:nvPr/>
        </p:nvSpPr>
        <p:spPr>
          <a:xfrm>
            <a:off x="9541926" y="3491802"/>
            <a:ext cx="1879682" cy="307777"/>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a:solidFill>
                  <a:srgbClr val="FF5800"/>
                </a:solidFill>
                <a:latin typeface="微软雅黑" panose="020B0503020204020204" charset="-122"/>
                <a:ea typeface="微软雅黑" panose="020B0503020204020204" charset="-122"/>
              </a:rPr>
              <a:t>26*5</a:t>
            </a:r>
            <a:r>
              <a:rPr lang="zh-CN" altLang="en-US" sz="1400" dirty="0">
                <a:solidFill>
                  <a:srgbClr val="FF5800"/>
                </a:solidFill>
                <a:latin typeface="微软雅黑" panose="020B0503020204020204" charset="-122"/>
                <a:ea typeface="微软雅黑" panose="020B0503020204020204" charset="-122"/>
              </a:rPr>
              <a:t>*</a:t>
            </a:r>
            <a:r>
              <a:rPr lang="en-US" altLang="zh-CN" sz="1400" dirty="0">
                <a:solidFill>
                  <a:srgbClr val="FF5800"/>
                </a:solidFill>
                <a:latin typeface="微软雅黑" panose="020B0503020204020204" charset="-122"/>
                <a:ea typeface="微软雅黑" panose="020B0503020204020204" charset="-122"/>
              </a:rPr>
              <a:t>5=650</a:t>
            </a:r>
            <a:r>
              <a:rPr lang="zh-CN" altLang="en-US" sz="1400" dirty="0">
                <a:solidFill>
                  <a:srgbClr val="FF5800"/>
                </a:solidFill>
                <a:latin typeface="微软雅黑" panose="020B0503020204020204" charset="-122"/>
                <a:ea typeface="微软雅黑" panose="020B0503020204020204" charset="-122"/>
              </a:rPr>
              <a:t> </a:t>
            </a:r>
            <a:r>
              <a:rPr lang="en-US" altLang="zh-CN" sz="1400" dirty="0">
                <a:solidFill>
                  <a:srgbClr val="FF5800"/>
                </a:solidFill>
                <a:latin typeface="微软雅黑" panose="020B0503020204020204" charset="-122"/>
                <a:ea typeface="微软雅黑" panose="020B0503020204020204" charset="-122"/>
              </a:rPr>
              <a:t>groups</a:t>
            </a:r>
            <a:endParaRPr lang="en-US" sz="1400" dirty="0">
              <a:solidFill>
                <a:srgbClr val="FF5800"/>
              </a:solidFill>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2" name="圆角矩形 1"/>
          <p:cNvSpPr/>
          <p:nvPr/>
        </p:nvSpPr>
        <p:spPr>
          <a:xfrm>
            <a:off x="10441940" y="5433060"/>
            <a:ext cx="776605" cy="753745"/>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solidFill>
                  <a:schemeClr val="tx1">
                    <a:lumMod val="50000"/>
                    <a:lumOff val="50000"/>
                  </a:schemeClr>
                </a:solidFill>
                <a:latin typeface="+mn-ea"/>
              </a:rPr>
              <a:t>C</a:t>
            </a:r>
          </a:p>
        </p:txBody>
      </p:sp>
      <p:sp>
        <p:nvSpPr>
          <p:cNvPr id="7" name="文本框 14"/>
          <p:cNvSpPr txBox="1"/>
          <p:nvPr/>
        </p:nvSpPr>
        <p:spPr>
          <a:xfrm>
            <a:off x="4057304" y="2842393"/>
            <a:ext cx="5859892" cy="1445260"/>
          </a:xfrm>
          <a:prstGeom prst="rect">
            <a:avLst/>
          </a:prstGeom>
          <a:noFill/>
        </p:spPr>
        <p:txBody>
          <a:bodyPr vert="horz"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10000"/>
              </a:lnSpc>
            </a:pPr>
            <a:r>
              <a:rPr lang="en-US" altLang="zh-CN" sz="4000" b="1" spc="600" dirty="0" err="1">
                <a:solidFill>
                  <a:schemeClr val="tx1">
                    <a:lumMod val="50000"/>
                    <a:lumOff val="50000"/>
                  </a:schemeClr>
                </a:solidFill>
                <a:latin typeface="方正清刻本悦宋简体" panose="02000000000000000000" charset="-122"/>
                <a:ea typeface="方正清刻本悦宋简体" panose="02000000000000000000" charset="-122"/>
                <a:cs typeface="+mn-ea"/>
                <a:sym typeface="+mn-lt"/>
              </a:rPr>
              <a:t>Implementation</a:t>
            </a:r>
            <a:r>
              <a:rPr lang="en-US" altLang="zh-CN" sz="4000" b="1" spc="600" dirty="0">
                <a:solidFill>
                  <a:schemeClr val="tx1">
                    <a:lumMod val="50000"/>
                    <a:lumOff val="50000"/>
                  </a:schemeClr>
                </a:solidFill>
                <a:latin typeface="方正清刻本悦宋简体" panose="02000000000000000000" charset="-122"/>
                <a:ea typeface="方正清刻本悦宋简体" panose="02000000000000000000" charset="-122"/>
                <a:cs typeface="+mn-ea"/>
                <a:sym typeface="+mn-lt"/>
              </a:rPr>
              <a:t> Design </a:t>
            </a:r>
            <a:r>
              <a:rPr lang="en-US" altLang="zh-CN" sz="3600" b="1" spc="600" dirty="0">
                <a:solidFill>
                  <a:schemeClr val="tx1">
                    <a:lumMod val="50000"/>
                    <a:lumOff val="50000"/>
                  </a:schemeClr>
                </a:solidFill>
                <a:latin typeface="方正清刻本悦宋简体" panose="02000000000000000000" charset="-122"/>
                <a:ea typeface="方正清刻本悦宋简体" panose="02000000000000000000" charset="-122"/>
                <a:cs typeface="+mn-ea"/>
                <a:sym typeface="+mn-lt"/>
              </a:rPr>
              <a:t> </a:t>
            </a:r>
            <a:endParaRPr lang="zh-CN" altLang="zh-CN" sz="3600" b="1" spc="600" dirty="0">
              <a:solidFill>
                <a:schemeClr val="tx1">
                  <a:lumMod val="50000"/>
                  <a:lumOff val="50000"/>
                </a:schemeClr>
              </a:solidFill>
              <a:latin typeface="方正清刻本悦宋简体" panose="02000000000000000000" charset="-122"/>
              <a:ea typeface="方正清刻本悦宋简体" panose="02000000000000000000" charset="-122"/>
              <a:cs typeface="+mn-ea"/>
              <a:sym typeface="+mn-lt"/>
            </a:endParaRPr>
          </a:p>
        </p:txBody>
      </p:sp>
      <p:sp>
        <p:nvSpPr>
          <p:cNvPr id="10" name="文本框 4"/>
          <p:cNvSpPr txBox="1"/>
          <p:nvPr/>
        </p:nvSpPr>
        <p:spPr>
          <a:xfrm>
            <a:off x="2280458" y="1706223"/>
            <a:ext cx="5336771" cy="10147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6000" b="1" dirty="0">
                <a:solidFill>
                  <a:schemeClr val="tx1">
                    <a:lumMod val="50000"/>
                    <a:lumOff val="50000"/>
                  </a:schemeClr>
                </a:solidFill>
                <a:latin typeface="+mj-lt"/>
                <a:cs typeface="Calibri" panose="020F0502020204030204" pitchFamily="34" charset="0"/>
              </a:rPr>
              <a:t>Part 3:</a:t>
            </a:r>
            <a:endParaRPr kumimoji="1" lang="zh-CN" altLang="en-US" sz="6000" b="1" dirty="0">
              <a:solidFill>
                <a:schemeClr val="tx1">
                  <a:lumMod val="50000"/>
                  <a:lumOff val="50000"/>
                </a:schemeClr>
              </a:solidFill>
              <a:latin typeface="+mj-lt"/>
              <a:cs typeface="Calibri" panose="020F0502020204030204" pitchFamily="34"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DOCER_TEMPLATE_OPEN_ONCE_MARK" val="1"/>
</p:tagLst>
</file>

<file path=ppt/tags/tag10.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 name="KSO_WM_SPECIAL_SOURCE" val="bdnull"/>
</p:tagLst>
</file>

<file path=ppt/tags/tag11.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 name="KSO_WM_SPECIAL_SOURCE" val="bdnull"/>
</p:tagLst>
</file>

<file path=ppt/tags/tag12.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 name="KSO_WM_SPECIAL_SOURCE" val="bdnull"/>
</p:tagLst>
</file>

<file path=ppt/tags/tag13.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 name="KSO_WM_SPECIAL_SOURCE" val="bdnull"/>
</p:tagLst>
</file>

<file path=ppt/tags/tag14.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 name="KSO_WM_SPECIAL_SOURCE" val="bdnull"/>
</p:tagLst>
</file>

<file path=ppt/tags/tag15.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 name="KSO_WM_SPECIAL_SOURCE" val="bdnull"/>
</p:tagLst>
</file>

<file path=ppt/tags/tag16.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 name="KSO_WM_SPECIAL_SOURCE" val="bdnull"/>
</p:tagLst>
</file>

<file path=ppt/tags/tag17.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 name="KSO_WM_SPECIAL_SOURCE" val="bdnull"/>
</p:tagLst>
</file>

<file path=ppt/tags/tag18.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 name="KSO_WM_SPECIAL_SOURCE" val="bdnull"/>
</p:tagLst>
</file>

<file path=ppt/tags/tag19.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 name="KSO_WM_SPECIAL_SOURCE" val="bdnull"/>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7308"/>
</p:tagLst>
</file>

<file path=ppt/tags/tag20.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 name="KSO_WM_SPECIAL_SOURCE" val="bdnull"/>
</p:tagLst>
</file>

<file path=ppt/tags/tag21.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 name="KSO_WM_SPECIAL_SOURCE" val="bdnull"/>
</p:tagLst>
</file>

<file path=ppt/tags/tag22.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 name="KSO_WM_SPECIAL_SOURCE" val="bdnull"/>
</p:tagLst>
</file>

<file path=ppt/tags/tag23.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 name="KSO_WM_SPECIAL_SOURCE" val="bdnull"/>
</p:tagLst>
</file>

<file path=ppt/tags/tag24.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 name="KSO_WM_SPECIAL_SOURCE" val="bdnull"/>
</p:tagLst>
</file>

<file path=ppt/tags/tag25.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 name="KSO_WM_SPECIAL_SOURCE" val="bdnull"/>
</p:tagLst>
</file>

<file path=ppt/tags/tag26.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 name="KSO_WM_SPECIAL_SOURCE" val="bdnull"/>
</p:tagLst>
</file>

<file path=ppt/tags/tag27.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 name="KSO_WM_SPECIAL_SOURCE" val="bdnull"/>
</p:tagLst>
</file>

<file path=ppt/tags/tag28.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 name="KSO_WM_SPECIAL_SOURCE" val="bdnull"/>
</p:tagLst>
</file>

<file path=ppt/tags/tag29.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 name="KSO_WM_SPECIAL_SOURCE" val="bdnull"/>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7308"/>
</p:tagLst>
</file>

<file path=ppt/tags/tag30.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 name="KSO_WM_SPECIAL_SOURCE" val="bdnull"/>
</p:tagLst>
</file>

<file path=ppt/tags/tag31.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 name="KSO_WM_SPECIAL_SOURCE" val="bdnull"/>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87308"/>
  <p:tag name="KSO_WM_TEMPLATE_THUMBS_INDEX" val="1、2、3、6、8、10、11、12、15"/>
</p:tagLst>
</file>

<file path=ppt/tags/tag5.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 name="KSO_WM_SLIDE_MODEL_TYPE" val="cover"/>
  <p:tag name="KSO_WM_SPECIAL_SOURCE" val="bdnul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 name="KSO_WM_SPECIAL_SOURCE" val="bdnull"/>
</p:tagLst>
</file>

<file path=ppt/tags/tag7.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 name="KSO_WM_SPECIAL_SOURCE" val="bdnull"/>
</p:tagLst>
</file>

<file path=ppt/tags/tag8.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 name="KSO_WM_SPECIAL_SOURCE" val="bdnull"/>
</p:tagLst>
</file>

<file path=ppt/tags/tag9.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 name="KSO_WM_SPECIAL_SOURCE" val="bdnull"/>
</p:tagLst>
</file>

<file path=ppt/theme/theme1.xml><?xml version="1.0" encoding="utf-8"?>
<a:theme xmlns:a="http://schemas.openxmlformats.org/drawingml/2006/main" name="Office 主题​​">
  <a:themeElements>
    <a:clrScheme name="2019空白演示文档">
      <a:dk1>
        <a:srgbClr val="000000"/>
      </a:dk1>
      <a:lt1>
        <a:srgbClr val="FFFFFF"/>
      </a:lt1>
      <a:dk2>
        <a:srgbClr val="E6E4E4"/>
      </a:dk2>
      <a:lt2>
        <a:srgbClr val="FFFFFF"/>
      </a:lt2>
      <a:accent1>
        <a:srgbClr val="477DEA"/>
      </a:accent1>
      <a:accent2>
        <a:srgbClr val="9B9B9B"/>
      </a:accent2>
      <a:accent3>
        <a:srgbClr val="F3B745"/>
      </a:accent3>
      <a:accent4>
        <a:srgbClr val="477EE7"/>
      </a:accent4>
      <a:accent5>
        <a:srgbClr val="4BA151"/>
      </a:accent5>
      <a:accent6>
        <a:srgbClr val="E9403C"/>
      </a:accent6>
      <a:hlink>
        <a:srgbClr val="0563C1"/>
      </a:hlink>
      <a:folHlink>
        <a:srgbClr val="954D72"/>
      </a:folHlink>
    </a:clrScheme>
    <a:fontScheme name="2019空白演示文档">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TotalTime>
  <Words>1483</Words>
  <Application>Microsoft Macintosh PowerPoint</Application>
  <PresentationFormat>Widescreen</PresentationFormat>
  <Paragraphs>191</Paragraphs>
  <Slides>27</Slides>
  <Notes>26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等线</vt:lpstr>
      <vt:lpstr>微软雅黑</vt:lpstr>
      <vt:lpstr>方正清刻本悦宋简体</vt:lpstr>
      <vt:lpstr>方正细圆简体</vt:lpstr>
      <vt:lpstr>方正细谭黑简体</vt:lpstr>
      <vt:lpstr>Arial</vt:lpstr>
      <vt:lpstr>Calibri</vt:lpstr>
      <vt:lpstr>Times New Roman</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kingsoft</dc:creator>
  <cp:lastModifiedBy>g437</cp:lastModifiedBy>
  <cp:revision>450</cp:revision>
  <dcterms:created xsi:type="dcterms:W3CDTF">2017-08-03T09:01:00Z</dcterms:created>
  <dcterms:modified xsi:type="dcterms:W3CDTF">2021-12-23T03:44:36Z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2052-11.1.0.11194</vt:lpwstr>
  </property>
  <property fmtid="{D5CDD505-2E9C-101B-9397-08002B2CF9AE}" pid="3" name="ICV">
    <vt:lpwstr>DF16C87A55B5499091DDBCACD7E4C237</vt:lpwstr>
  </property>
</Properties>
</file>